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
  </p:notesMasterIdLst>
  <p:sldIdLst>
    <p:sldId id="302" r:id="rId5"/>
    <p:sldId id="262" r:id="rId6"/>
    <p:sldId id="303" r:id="rId7"/>
    <p:sldId id="260"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orient="horz" pos="459" userDrawn="1">
          <p15:clr>
            <a:srgbClr val="A4A3A4"/>
          </p15:clr>
        </p15:guide>
        <p15:guide id="3" pos="2880">
          <p15:clr>
            <a:srgbClr val="A4A3A4"/>
          </p15:clr>
        </p15:guide>
        <p15:guide id="4" orient="horz" pos="232" userDrawn="1">
          <p15:clr>
            <a:srgbClr val="A4A3A4"/>
          </p15:clr>
        </p15:guide>
        <p15:guide id="5" pos="5624" userDrawn="1">
          <p15:clr>
            <a:srgbClr val="A4A3A4"/>
          </p15:clr>
        </p15:guide>
        <p15:guide id="6" pos="158" userDrawn="1">
          <p15:clr>
            <a:srgbClr val="A4A3A4"/>
          </p15:clr>
        </p15:guide>
        <p15:guide id="7" orient="horz" pos="22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923"/>
    <a:srgbClr val="86C091"/>
    <a:srgbClr val="BADA55"/>
    <a:srgbClr val="5D7A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76"/>
    <p:restoredTop sz="64744" autoAdjust="0"/>
  </p:normalViewPr>
  <p:slideViewPr>
    <p:cSldViewPr snapToGrid="0" snapToObjects="1" showGuides="1">
      <p:cViewPr varScale="1">
        <p:scale>
          <a:sx n="41" d="100"/>
          <a:sy n="41" d="100"/>
        </p:scale>
        <p:origin x="1584" y="20"/>
      </p:cViewPr>
      <p:guideLst>
        <p:guide orient="horz" pos="3929"/>
        <p:guide orient="horz" pos="459"/>
        <p:guide pos="2880"/>
        <p:guide orient="horz" pos="232"/>
        <p:guide pos="5624"/>
        <p:guide pos="158"/>
        <p:guide orient="horz" pos="2260"/>
      </p:guideLst>
    </p:cSldViewPr>
  </p:slideViewPr>
  <p:notesTextViewPr>
    <p:cViewPr>
      <p:scale>
        <a:sx n="100" d="100"/>
        <a:sy n="100" d="100"/>
      </p:scale>
      <p:origin x="0" y="-1076"/>
    </p:cViewPr>
  </p:notesTextViewPr>
  <p:sorterViewPr>
    <p:cViewPr varScale="1">
      <p:scale>
        <a:sx n="1" d="1"/>
        <a:sy n="1" d="1"/>
      </p:scale>
      <p:origin x="0" y="-5412"/>
    </p:cViewPr>
  </p:sorterViewPr>
  <p:notesViewPr>
    <p:cSldViewPr snapToGrid="0" snapToObjects="1">
      <p:cViewPr varScale="1">
        <p:scale>
          <a:sx n="63" d="100"/>
          <a:sy n="63" d="100"/>
        </p:scale>
        <p:origin x="325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6ACDBA-0C6A-5142-8539-E42E846330FE}" type="datetimeFigureOut">
              <a:rPr lang="en-US" smtClean="0"/>
              <a:t>7/14/2022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9FF06-8814-784F-ADE1-CF7DD6BA8F9F}" type="slidenum">
              <a:rPr lang="en-US" smtClean="0"/>
              <a:t>‹#›</a:t>
            </a:fld>
            <a:endParaRPr lang="en-US"/>
          </a:p>
        </p:txBody>
      </p:sp>
    </p:spTree>
    <p:extLst>
      <p:ext uri="{BB962C8B-B14F-4D97-AF65-F5344CB8AC3E}">
        <p14:creationId xmlns:p14="http://schemas.microsoft.com/office/powerpoint/2010/main" val="3329810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400" b="1" dirty="0"/>
              <a:t>Prezentáció</a:t>
            </a:r>
            <a:r>
              <a:rPr lang="en-US" sz="1400" b="1" dirty="0"/>
              <a:t>:</a:t>
            </a:r>
            <a:endParaRPr lang="en-US" dirty="0"/>
          </a:p>
          <a:p>
            <a:r>
              <a:rPr lang="hu-HU" dirty="0"/>
              <a:t>A </a:t>
            </a:r>
            <a:r>
              <a:rPr lang="hu-HU" dirty="0" err="1"/>
              <a:t>Pappus</a:t>
            </a:r>
            <a:r>
              <a:rPr lang="hu-HU" dirty="0"/>
              <a:t> program támogatója az Európai Unió Erasmus + programja. A projekt hat ország nemzetközi partnerségével valósult meg:</a:t>
            </a:r>
          </a:p>
          <a:p>
            <a:r>
              <a:rPr lang="hu-HU" dirty="0"/>
              <a:t>A partnerországok</a:t>
            </a:r>
            <a:endParaRPr lang="en-US" dirty="0"/>
          </a:p>
          <a:p>
            <a:pPr marL="171450" indent="-171450">
              <a:buFont typeface="Arial" panose="020B0604020202020204" pitchFamily="34" charset="0"/>
              <a:buChar char="•"/>
            </a:pPr>
            <a:r>
              <a:rPr lang="hu-HU" dirty="0"/>
              <a:t>Egyesült Királyság</a:t>
            </a:r>
            <a:endParaRPr lang="en-US" dirty="0"/>
          </a:p>
          <a:p>
            <a:pPr marL="171450" indent="-171450">
              <a:buFont typeface="Arial" panose="020B0604020202020204" pitchFamily="34" charset="0"/>
              <a:buChar char="•"/>
            </a:pPr>
            <a:r>
              <a:rPr lang="en-US" dirty="0" err="1"/>
              <a:t>Aus</a:t>
            </a:r>
            <a:r>
              <a:rPr lang="hu-HU" dirty="0"/>
              <a:t>z</a:t>
            </a:r>
            <a:r>
              <a:rPr lang="en-US" dirty="0" err="1"/>
              <a:t>tria</a:t>
            </a:r>
            <a:endParaRPr lang="en-US" dirty="0"/>
          </a:p>
          <a:p>
            <a:pPr marL="171450" indent="-171450">
              <a:buFont typeface="Arial" panose="020B0604020202020204" pitchFamily="34" charset="0"/>
              <a:buChar char="•"/>
            </a:pPr>
            <a:r>
              <a:rPr lang="hu-HU" dirty="0"/>
              <a:t>Magyarország</a:t>
            </a:r>
            <a:endParaRPr lang="en-US" dirty="0"/>
          </a:p>
          <a:p>
            <a:pPr marL="171450" indent="-171450">
              <a:buFont typeface="Arial" panose="020B0604020202020204" pitchFamily="34" charset="0"/>
              <a:buChar char="•"/>
            </a:pPr>
            <a:r>
              <a:rPr lang="hu-HU" dirty="0"/>
              <a:t>Csehország</a:t>
            </a:r>
            <a:endParaRPr lang="en-US" dirty="0"/>
          </a:p>
          <a:p>
            <a:pPr marL="171450" indent="-171450">
              <a:buFont typeface="Arial" panose="020B0604020202020204" pitchFamily="34" charset="0"/>
              <a:buChar char="•"/>
            </a:pPr>
            <a:r>
              <a:rPr lang="hu-HU" dirty="0"/>
              <a:t>Lengyelország</a:t>
            </a:r>
            <a:endParaRPr lang="en-US" dirty="0"/>
          </a:p>
          <a:p>
            <a:pPr marL="171450" indent="-171450">
              <a:buFont typeface="Arial" panose="020B0604020202020204" pitchFamily="34" charset="0"/>
              <a:buChar char="•"/>
            </a:pPr>
            <a:r>
              <a:rPr lang="en-US" dirty="0"/>
              <a:t>S</a:t>
            </a:r>
            <a:r>
              <a:rPr lang="hu-HU" dirty="0"/>
              <a:t>z</a:t>
            </a:r>
            <a:r>
              <a:rPr lang="en-US" dirty="0" err="1"/>
              <a:t>lov</a:t>
            </a:r>
            <a:r>
              <a:rPr lang="hu-HU" dirty="0"/>
              <a:t>á</a:t>
            </a:r>
            <a:r>
              <a:rPr lang="en-US" dirty="0"/>
              <a:t>kia</a:t>
            </a:r>
          </a:p>
          <a:p>
            <a:pPr marL="0" indent="0">
              <a:buFont typeface="Arial" panose="020B0604020202020204" pitchFamily="34" charset="0"/>
              <a:buNone/>
            </a:pPr>
            <a:endParaRPr lang="hu-HU" dirty="0"/>
          </a:p>
          <a:p>
            <a:pPr marL="0" indent="0">
              <a:buFont typeface="Arial" panose="020B0604020202020204" pitchFamily="34" charset="0"/>
              <a:buNone/>
            </a:pPr>
            <a:r>
              <a:rPr lang="hu-HU" dirty="0"/>
              <a:t>A program során célunk, hogy az iskolák beépítsék a növényvilágon keresztüli tanítás, tanulás játékos formáját. Ehhez több száz játék és játékos tanulási gyakorlatot szedtünk össze a 9 – 14 éves korosztály számára, melyek mindegyik európai ország tantervébe beilleszthetőek. </a:t>
            </a:r>
          </a:p>
          <a:p>
            <a:pPr marL="0" indent="0">
              <a:buFont typeface="Arial" panose="020B0604020202020204" pitchFamily="34" charset="0"/>
              <a:buNone/>
            </a:pPr>
            <a:endParaRPr lang="hu-HU" dirty="0"/>
          </a:p>
          <a:p>
            <a:pPr marL="0" indent="0">
              <a:buFont typeface="Arial" panose="020B0604020202020204" pitchFamily="34" charset="0"/>
              <a:buNone/>
            </a:pPr>
            <a:r>
              <a:rPr lang="hu-HU" dirty="0"/>
              <a:t>A </a:t>
            </a:r>
            <a:r>
              <a:rPr lang="hu-HU" dirty="0" err="1"/>
              <a:t>Pappus</a:t>
            </a:r>
            <a:r>
              <a:rPr lang="hu-HU" dirty="0"/>
              <a:t> program kulcselemei a következők: </a:t>
            </a:r>
          </a:p>
          <a:p>
            <a:pPr marL="171450" indent="-171450">
              <a:buFont typeface="Arial" panose="020B0604020202020204" pitchFamily="34" charset="0"/>
              <a:buChar char="•"/>
            </a:pPr>
            <a:r>
              <a:rPr lang="hu-HU" dirty="0"/>
              <a:t>Tantárgyakhoz is kapcsolható, de interdiszciplináris megközelítésben is kiválóan alkalmazható tanórákon és a tanórán kívüli foglalkozásokhoz is alkalmas tanári segédletek,</a:t>
            </a:r>
          </a:p>
          <a:p>
            <a:pPr marL="171450" indent="-171450">
              <a:buFont typeface="Arial" panose="020B0604020202020204" pitchFamily="34" charset="0"/>
              <a:buChar char="•"/>
            </a:pPr>
            <a:r>
              <a:rPr lang="hu-HU" dirty="0"/>
              <a:t>Növénytáblák a 15 </a:t>
            </a:r>
            <a:r>
              <a:rPr lang="hu-HU" dirty="0" err="1"/>
              <a:t>Pappus</a:t>
            </a:r>
            <a:r>
              <a:rPr lang="hu-HU" dirty="0"/>
              <a:t> növény megismeréséhez és meghatározásához, </a:t>
            </a:r>
          </a:p>
          <a:p>
            <a:pPr marL="171450" indent="-171450">
              <a:buFont typeface="Arial" panose="020B0604020202020204" pitchFamily="34" charset="0"/>
              <a:buChar char="•"/>
            </a:pPr>
            <a:r>
              <a:rPr lang="hu-HU" dirty="0"/>
              <a:t>Oktatási segédanyag a </a:t>
            </a:r>
            <a:r>
              <a:rPr lang="hu-HU" dirty="0" err="1"/>
              <a:t>Pappus</a:t>
            </a:r>
            <a:r>
              <a:rPr lang="hu-HU" dirty="0"/>
              <a:t> program mélyebb megismeréséhez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729FF06-8814-784F-ADE1-CF7DD6BA8F9F}" type="slidenum">
              <a:rPr lang="en-US" smtClean="0"/>
              <a:t>1</a:t>
            </a:fld>
            <a:endParaRPr lang="en-US"/>
          </a:p>
        </p:txBody>
      </p:sp>
    </p:spTree>
    <p:extLst>
      <p:ext uri="{BB962C8B-B14F-4D97-AF65-F5344CB8AC3E}">
        <p14:creationId xmlns:p14="http://schemas.microsoft.com/office/powerpoint/2010/main" val="12032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1" dirty="0"/>
              <a:t>Megjegyzések az előadóhoz:</a:t>
            </a:r>
          </a:p>
          <a:p>
            <a:endParaRPr lang="hu-HU" b="1" dirty="0"/>
          </a:p>
          <a:p>
            <a:r>
              <a:rPr lang="hu-HU" b="1" dirty="0"/>
              <a:t>Kutatási eredmények:</a:t>
            </a:r>
          </a:p>
          <a:p>
            <a:r>
              <a:rPr lang="hu-HU" b="0" dirty="0"/>
              <a:t>Nem újdonság, hogy a kültéri tanulás és játszás azonnali és hosszú távú jó hatással bír a gyerekekre és a fiatalokra (és mindenkire). 2010-ben </a:t>
            </a:r>
            <a:r>
              <a:rPr lang="hu-HU" b="0" dirty="0" err="1"/>
              <a:t>Ofsted</a:t>
            </a:r>
            <a:r>
              <a:rPr lang="hu-HU" b="0" dirty="0"/>
              <a:t> </a:t>
            </a:r>
            <a:r>
              <a:rPr lang="hu-HU" b="0" dirty="0" err="1"/>
              <a:t>megállípította</a:t>
            </a:r>
            <a:r>
              <a:rPr lang="hu-HU" b="0" dirty="0"/>
              <a:t>, hogy a tanórán kívüli tanulás a gyerekek számára emlékezetes és hosszan tartó tanulási élményt ad, és a valós világban tett megtapasztalások sokkal inkább értelmet adnak a tanulásnak, mint az osztálytermi tanítás. </a:t>
            </a:r>
          </a:p>
          <a:p>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u-HU" b="1" dirty="0"/>
              <a:t>Környezeti kontextus</a:t>
            </a:r>
            <a:r>
              <a:rPr lang="en-GB" b="1" dirty="0"/>
              <a:t>: </a:t>
            </a:r>
            <a:endParaRPr lang="hu-HU"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u-HU" b="0" dirty="0"/>
              <a:t>A klímaválsággal való megküzdés a 21. század gyerekeinek és fiataljainak feladata lesz, mi azonban nem várhatjuk tőlük, hogy igazán mélyen érintve és felelősnek érezzék magukat, ha ennyire keveset tudnak a valós környezeti háttérről és ha teljesen el vannak szakadva az őket közvetlenül körülvevő természeti környezettől. Az iskolának és a családnak egyaránt felelőssége, olyan módon hatni a gyerekekre, hogy ők kellőképpen felelősnek érezzék magukat ahhoz, hogy valós cselekedeteket hajtsanak végre. A gyerekeket és a fiatalokat általában inspirálják  a kortársaik, erre jó példa Greta </a:t>
            </a:r>
            <a:r>
              <a:rPr lang="hu-HU" b="0" dirty="0" err="1"/>
              <a:t>Thunberg</a:t>
            </a:r>
            <a:r>
              <a:rPr lang="hu-HU" b="0" dirty="0"/>
              <a:t>, aki rengeteg fiatalt mozgatott meg, vagy éppen a kicsit idősebb korosztály számára </a:t>
            </a:r>
            <a:r>
              <a:rPr lang="en-GB" b="0" dirty="0"/>
              <a:t>Sir David Attenborough</a:t>
            </a:r>
            <a:r>
              <a:rPr lang="hu-HU" b="0" dirty="0"/>
              <a:t>. Az iskolaudvar és az iskola közvetlen környezete kiváló hely arra, hogy elkezdjünk megérteni a saját szerepünket mind pedagógusként, mind diákként és elkezdjünk valós felelősséget vállalni a környezetünkért.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u-HU"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u-HU" b="1" dirty="0"/>
              <a:t>Egészség és jóllét</a:t>
            </a:r>
            <a:r>
              <a:rPr lang="hu-HU" b="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u-HU" b="0" dirty="0"/>
              <a:t>Az iskola falain kívül lenni, mozogni minden gyerek egészségéhez és jóllétéhez hozzájárul. A gyerekeknek és fiataloknak naponta minimum 3 teljes órát kéne valamilyen mozgásos tevékenységgel töltenie </a:t>
            </a:r>
            <a:r>
              <a:rPr lang="en-GB" b="0" dirty="0"/>
              <a:t>[</a:t>
            </a:r>
            <a:r>
              <a:rPr lang="hu-HU" b="0" dirty="0"/>
              <a:t>forrás</a:t>
            </a:r>
            <a:r>
              <a:rPr lang="en-GB" b="0" dirty="0"/>
              <a:t>: British Hearth Foundation / NHS / Department for Health]</a:t>
            </a:r>
            <a:r>
              <a:rPr lang="hu-HU" b="0" dirty="0"/>
              <a:t>. A fizikai mozgás megemeli az oxigénszintet, a mozgás és a kognitív funkciók pedig összefüggésben állnak egymással, a mozgás jó hatással van a </a:t>
            </a:r>
            <a:r>
              <a:rPr lang="hu-HU" b="0" dirty="0" err="1"/>
              <a:t>figyelmi</a:t>
            </a:r>
            <a:r>
              <a:rPr lang="hu-HU" b="0" dirty="0"/>
              <a:t> állapot fenntartására és az idegrendszerre. Az ülő életmód komoly egészségügyi komplikációkat okoz, hozzájárul az elhízáshoz, és a diabétesz kialakuláshoz, már gyermekkorban is. Ha a gyerekeket gyakran és rendszeresen visszük szabadtérre, akkor ellensúlyozni tudjuk ezeket a káros hatásokat.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u-HU" b="0" dirty="0"/>
          </a:p>
          <a:p>
            <a:pPr marL="0" indent="0">
              <a:buFont typeface="Arial" panose="020B0604020202020204" pitchFamily="34" charset="0"/>
              <a:buNone/>
            </a:pPr>
            <a:r>
              <a:rPr lang="hu-HU" b="1" dirty="0"/>
              <a:t>Figyelem és mozgás: </a:t>
            </a:r>
            <a:r>
              <a:rPr lang="hu-HU" b="0" dirty="0"/>
              <a:t>Sok gyereknek eleve nehezére esik egy helyben ülni. Az a gyerek, aki nehezen tud egy helyben megülni, több mozgást igényel, nem kevesebbet, tehát tanárként megtapasztalhatjuk, hogy ha a gyerekeket többet visszük szabadtérre és szervezünk mozgásos tevékenységet számukra, akkor a </a:t>
            </a:r>
            <a:r>
              <a:rPr lang="hu-HU" b="0" dirty="0" err="1"/>
              <a:t>figyelmi</a:t>
            </a:r>
            <a:r>
              <a:rPr lang="hu-HU" b="0" dirty="0"/>
              <a:t> képességeik is javulni fognak, sőt valószínűsíthető, hogy ha nem kell egy helyben ülniük, akkor jobban fognak tudni figyelni arra, amire szükséges. Folyamatosan </a:t>
            </a:r>
            <a:r>
              <a:rPr lang="hu-HU" b="0" dirty="0" err="1"/>
              <a:t>beltéren</a:t>
            </a:r>
            <a:r>
              <a:rPr lang="hu-HU" b="0" dirty="0"/>
              <a:t> tartózkodni, különösen egy helyben, feszültté teheti a gyerekeket, illetve lehetetlenné teszi a már bennük lévő feszültség oldását. Szorongáshoz, agresszióhoz is vezethet. Ezeknek a gyerekeknek a kültéri, mozgásos lehetőségek menekülési útvonalat biztosíthatnak, és segíthetnek nekik ráébredni, hogy létezik olyan környezet, ahol tudnak tanulni, és ami nem veszélyezteti a jóllétüket. </a:t>
            </a:r>
          </a:p>
          <a:p>
            <a:pPr marL="0" indent="0">
              <a:buFont typeface="Arial" panose="020B0604020202020204" pitchFamily="34" charset="0"/>
              <a:buNone/>
            </a:pPr>
            <a:endParaRPr lang="en-GB" b="0" dirty="0"/>
          </a:p>
          <a:p>
            <a:pPr marL="0" indent="0">
              <a:buFont typeface="Arial" panose="020B0604020202020204" pitchFamily="34" charset="0"/>
              <a:buNone/>
            </a:pPr>
            <a:r>
              <a:rPr lang="hu-HU" b="1" dirty="0"/>
              <a:t>Függetlenség és öröm: </a:t>
            </a:r>
            <a:r>
              <a:rPr lang="hu-HU" b="0" dirty="0" err="1"/>
              <a:t>Kültéren</a:t>
            </a:r>
            <a:r>
              <a:rPr lang="hu-HU" b="0" dirty="0"/>
              <a:t> lenni, játszani, tanulni természetes környezetben különleges és teljesen más jellegű, mint a beltéri tanulás. Amikor a gyerekeket kivisszük, az önálló felfedezés izgalmát tesszük lehetővé számukra. Saját maguk módján, saját tempójukban tudnak tanulni a szabad játék során. Élvezhetik a teret maguk körül, zajonghatnak, lehetőségük van kapcsolatba kerülni a természetes anyagokkal. A világ népességének több, mint fele városi környezetben él. Ez a tény még inkább elengedhetetlenné teszi a zöld iskolák létrehozását a gyerekek és fiatalok egészséges fejlődése érdekében. </a:t>
            </a:r>
            <a:endParaRPr lang="en-GB" dirty="0"/>
          </a:p>
        </p:txBody>
      </p:sp>
      <p:sp>
        <p:nvSpPr>
          <p:cNvPr id="4" name="Slide Number Placeholder 3"/>
          <p:cNvSpPr>
            <a:spLocks noGrp="1"/>
          </p:cNvSpPr>
          <p:nvPr>
            <p:ph type="sldNum" sz="quarter" idx="5"/>
          </p:nvPr>
        </p:nvSpPr>
        <p:spPr/>
        <p:txBody>
          <a:bodyPr/>
          <a:lstStyle/>
          <a:p>
            <a:fld id="{E729FF06-8814-784F-ADE1-CF7DD6BA8F9F}" type="slidenum">
              <a:rPr lang="en-US" smtClean="0"/>
              <a:t>2</a:t>
            </a:fld>
            <a:endParaRPr lang="en-US"/>
          </a:p>
        </p:txBody>
      </p:sp>
    </p:spTree>
    <p:extLst>
      <p:ext uri="{BB962C8B-B14F-4D97-AF65-F5344CB8AC3E}">
        <p14:creationId xmlns:p14="http://schemas.microsoft.com/office/powerpoint/2010/main" val="396751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1" dirty="0"/>
              <a:t>Megjegyzések az előadóhoz</a:t>
            </a:r>
            <a:r>
              <a:rPr lang="en-GB" b="1" dirty="0"/>
              <a:t>:</a:t>
            </a:r>
          </a:p>
          <a:p>
            <a:endParaRPr lang="en-GB" b="1" dirty="0"/>
          </a:p>
          <a:p>
            <a:r>
              <a:rPr lang="hu-HU" b="0" dirty="0"/>
              <a:t>Az emberek, sőt minden emlős esetében a tanulás első megjelenési formája a játék. A gyerekek és a felnőttek is megfigyelnek, utánoznak, követik az általuk látott mintákat. Tapasztalunk, teszteljük a határainkat, folyamatosan újítunk, és tanulunk korábbi hibáinkból, így tökéletesítjük a készségeinket és fejlesztjük tudásunkat. Magunk sem tudjuk pontosan, hogy miért, de ahogyan idősödünk, a cselekedeteink egyre kevésbé játékosak, és lassacskán el is felejtjük, hogy mi is játszottunk valaha. </a:t>
            </a:r>
          </a:p>
          <a:p>
            <a:endParaRPr lang="hu-HU" b="0" dirty="0"/>
          </a:p>
          <a:p>
            <a:r>
              <a:rPr lang="hu-HU" b="0" dirty="0"/>
              <a:t>A </a:t>
            </a:r>
            <a:r>
              <a:rPr lang="hu-HU" b="0" dirty="0" err="1"/>
              <a:t>Pappus</a:t>
            </a:r>
            <a:r>
              <a:rPr lang="hu-HU" b="0" dirty="0"/>
              <a:t> projektben a </a:t>
            </a:r>
            <a:r>
              <a:rPr lang="hu-HU" b="0" dirty="0" err="1"/>
              <a:t>játékosságot</a:t>
            </a:r>
            <a:r>
              <a:rPr lang="hu-HU" b="0" dirty="0"/>
              <a:t> állítjuk a középpontba, hiszen ez az a cselekvési forma, amely leginkább képes a gyerekeket és a fiatalokat megszólítani, és észrevétlenül is tanulásra és felfedezésre bírni. A természetben általában szabadnak érezzük magunkat, és kevésbé vagyunk korlátok közé szorítva, mint bármely tanórán az osztályteremben. Ha a </a:t>
            </a:r>
            <a:r>
              <a:rPr lang="hu-HU" b="0" dirty="0" err="1"/>
              <a:t>Pappus</a:t>
            </a:r>
            <a:r>
              <a:rPr lang="hu-HU" b="0" dirty="0"/>
              <a:t> gyakorlatok közül nem is mindegyik kapcsolódik kültéri aktivitáshoz, kivétel nélkül mindegyikben megjelenik a növényvilág, vagy az osztályterembe bevitt növények, növényi részek által, vagy legalábbis a növényvilággal kapcsolatos információk, érdekességek, kutatásokon keresztül. </a:t>
            </a:r>
          </a:p>
          <a:p>
            <a:endParaRPr lang="en-GB" b="0" dirty="0"/>
          </a:p>
          <a:p>
            <a:r>
              <a:rPr lang="hu-HU" b="0" dirty="0"/>
              <a:t>A projektben kiválasztottunk 15 olyan jellegzetes növényt, amely minden partnerországban elterjedt, könnyen felismerhető, a legtöbb tanár és diák számára nem idegen. Ezek egy része gyűjthető is, de legalábbis megfigyelhető az iskolások környezetében. </a:t>
            </a:r>
            <a:endParaRPr lang="en-GB" b="0" dirty="0"/>
          </a:p>
        </p:txBody>
      </p:sp>
      <p:sp>
        <p:nvSpPr>
          <p:cNvPr id="4" name="Slide Number Placeholder 3"/>
          <p:cNvSpPr>
            <a:spLocks noGrp="1"/>
          </p:cNvSpPr>
          <p:nvPr>
            <p:ph type="sldNum" sz="quarter" idx="5"/>
          </p:nvPr>
        </p:nvSpPr>
        <p:spPr/>
        <p:txBody>
          <a:bodyPr/>
          <a:lstStyle/>
          <a:p>
            <a:fld id="{E729FF06-8814-784F-ADE1-CF7DD6BA8F9F}" type="slidenum">
              <a:rPr lang="en-US" smtClean="0"/>
              <a:t>3</a:t>
            </a:fld>
            <a:endParaRPr lang="en-US"/>
          </a:p>
        </p:txBody>
      </p:sp>
    </p:spTree>
    <p:extLst>
      <p:ext uri="{BB962C8B-B14F-4D97-AF65-F5344CB8AC3E}">
        <p14:creationId xmlns:p14="http://schemas.microsoft.com/office/powerpoint/2010/main" val="294668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1" dirty="0"/>
              <a:t>Prezentáció</a:t>
            </a:r>
            <a:r>
              <a:rPr lang="en-GB" b="1" dirty="0"/>
              <a:t>:</a:t>
            </a:r>
            <a:endParaRPr lang="en-GB" b="0" dirty="0"/>
          </a:p>
          <a:p>
            <a:r>
              <a:rPr lang="hu-HU" b="0" dirty="0"/>
              <a:t>Az Európai Unió Erasmus + pedagógiai programja által finanszírozott </a:t>
            </a:r>
            <a:r>
              <a:rPr lang="hu-HU" b="0" dirty="0" err="1"/>
              <a:t>Pappus</a:t>
            </a:r>
            <a:r>
              <a:rPr lang="hu-HU" b="0" dirty="0"/>
              <a:t> projektben rengeteg, szabadon elérhető eszközt dolgoztunk ki.</a:t>
            </a:r>
          </a:p>
          <a:p>
            <a:endParaRPr lang="en-GB" b="0" dirty="0"/>
          </a:p>
          <a:p>
            <a:pPr marL="171450" indent="-171450">
              <a:buFont typeface="Arial" panose="020B0604020202020204" pitchFamily="34" charset="0"/>
              <a:buChar char="•"/>
            </a:pPr>
            <a:r>
              <a:rPr lang="hu-HU" b="1" dirty="0"/>
              <a:t>TANÁRI SEGÉDLETEK</a:t>
            </a:r>
            <a:r>
              <a:rPr lang="en-GB" b="1" dirty="0"/>
              <a:t>: </a:t>
            </a:r>
            <a:r>
              <a:rPr lang="hu-HU" b="0" dirty="0"/>
              <a:t>Tanítási és tanulási ötletek százai, egy-egy különálló feladattól kezdve az összetett munkákon keresztül komplett tanórát kitöltő munkafolyamatokig… Mindezt megtalálhatjuk a </a:t>
            </a:r>
            <a:r>
              <a:rPr lang="hu-HU" b="0" dirty="0" err="1"/>
              <a:t>Pappus</a:t>
            </a:r>
            <a:r>
              <a:rPr lang="hu-HU" b="0" dirty="0"/>
              <a:t> tanári segédletek között. Ráadásul gyakorlatilag minden műveltségi területet lefednek, sok-sok interdiszciplináris kapcsolódással. A tanári segédletek külön-külön és egyben is letölthetők. </a:t>
            </a:r>
          </a:p>
          <a:p>
            <a:pPr marL="171450" indent="-171450">
              <a:buFont typeface="Arial" panose="020B0604020202020204" pitchFamily="34" charset="0"/>
              <a:buChar char="•"/>
            </a:pPr>
            <a:endParaRPr lang="hu-HU" b="1" dirty="0"/>
          </a:p>
          <a:p>
            <a:pPr marL="171450" indent="-171450">
              <a:buFont typeface="Arial" panose="020B0604020202020204" pitchFamily="34" charset="0"/>
              <a:buChar char="•"/>
            </a:pPr>
            <a:r>
              <a:rPr lang="hu-HU" b="1" dirty="0"/>
              <a:t>JÁTÉKOS ISMERTETŐK</a:t>
            </a:r>
            <a:r>
              <a:rPr lang="en-GB" b="1" dirty="0"/>
              <a:t>: </a:t>
            </a:r>
            <a:r>
              <a:rPr lang="hu-HU" b="0" dirty="0"/>
              <a:t>A 15 </a:t>
            </a:r>
            <a:r>
              <a:rPr lang="hu-HU" b="0" dirty="0" err="1"/>
              <a:t>Pappus</a:t>
            </a:r>
            <a:r>
              <a:rPr lang="hu-HU" b="0" dirty="0"/>
              <a:t> növényt úgy választottuk ki, hogy Európa szerte, minden partnerországban megtalálható növényfajták kerüljenek közéjük. Minden egyes növény játékos ismertetője számos, tanárok, ifjúsági segítők és szülők számára is használható, a gyerekek számára inspiráló játékot, és kreatív ötletet, alkotási lehetőséget tartalmaz. És mindent növényekkel. </a:t>
            </a:r>
            <a:endParaRPr lang="en-GB" b="0" dirty="0"/>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hu-HU" b="1" dirty="0"/>
              <a:t>RÉSZLETES NÖVÉNYTÁBLÁK, NÖVÉNYISMERTETŐK</a:t>
            </a:r>
            <a:r>
              <a:rPr lang="en-GB" b="1" dirty="0"/>
              <a:t>: </a:t>
            </a:r>
            <a:r>
              <a:rPr lang="hu-HU" b="0" dirty="0"/>
              <a:t>A </a:t>
            </a:r>
            <a:r>
              <a:rPr lang="en-GB" b="0" dirty="0"/>
              <a:t>15 </a:t>
            </a:r>
            <a:r>
              <a:rPr lang="hu-HU" b="0" dirty="0" err="1"/>
              <a:t>Pappus</a:t>
            </a:r>
            <a:r>
              <a:rPr lang="hu-HU" b="0" dirty="0"/>
              <a:t> növény gazdagon illusztrált, a növények minden részletét bemutató növénytáblái nem csak botanikai információt, hanem történeti és egyéb érdekességeket is tartalmaznak. Többek között olvashatunk az egyes növények nevének eredetéről, arról, hogy milyen más növényekkel téveszthető össze könnyedén, a legnagyobb és legkisebb példányokról a világban vagy hazánkban… A növénytáblák utolsó oldalán botanikai kisszótár is található a kevésbé gyakori kifejezésekkel, illetve az egyes növények természetvédelmi státuszát is ismertetjük</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hu-HU" b="1" dirty="0"/>
              <a:t>NYELVEK és KULTURÁLIS KAPCSOLÓDÁSOK</a:t>
            </a:r>
            <a:r>
              <a:rPr lang="en-GB" b="1" dirty="0"/>
              <a:t>: </a:t>
            </a:r>
            <a:r>
              <a:rPr lang="hu-HU" b="0" dirty="0"/>
              <a:t>A </a:t>
            </a:r>
            <a:r>
              <a:rPr lang="hu-HU" b="0" dirty="0" err="1"/>
              <a:t>Pappus</a:t>
            </a:r>
            <a:r>
              <a:rPr lang="hu-HU" b="0" dirty="0"/>
              <a:t> honlap és az összes letölthető anyag megtalálható magyarul, ezen kívül elérhető angol, német, szlovák, lengyel és cseh nyelveken. Az egyes letölthető anyagok az országokra jellemző sajátságokra adaptálva lettek lefordítva. Igaz ez a hivatkozott oldalakra, a vers és egyéb betéteke is. A blogbejegyzések elsősorban angolul, de néhány írás az egyes nemzetek nyelvein olvasható.  </a:t>
            </a:r>
            <a:r>
              <a:rPr lang="en-GB" b="1" dirty="0"/>
              <a:t> </a:t>
            </a:r>
            <a:endParaRPr lang="hu-HU" b="1" dirty="0"/>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CPD FOR TEACHERS: </a:t>
            </a:r>
            <a:r>
              <a:rPr lang="hu-HU" b="0" dirty="0"/>
              <a:t>Az önálló tanulásra alkalmas tréninganyag angol nyelven érhető el. </a:t>
            </a:r>
            <a:endParaRPr lang="en-GB" b="1" dirty="0"/>
          </a:p>
        </p:txBody>
      </p:sp>
      <p:sp>
        <p:nvSpPr>
          <p:cNvPr id="4" name="Slide Number Placeholder 3"/>
          <p:cNvSpPr>
            <a:spLocks noGrp="1"/>
          </p:cNvSpPr>
          <p:nvPr>
            <p:ph type="sldNum" sz="quarter" idx="5"/>
          </p:nvPr>
        </p:nvSpPr>
        <p:spPr/>
        <p:txBody>
          <a:bodyPr/>
          <a:lstStyle/>
          <a:p>
            <a:fld id="{E729FF06-8814-784F-ADE1-CF7DD6BA8F9F}" type="slidenum">
              <a:rPr lang="en-US" smtClean="0"/>
              <a:t>4</a:t>
            </a:fld>
            <a:endParaRPr lang="en-US"/>
          </a:p>
        </p:txBody>
      </p:sp>
    </p:spTree>
    <p:extLst>
      <p:ext uri="{BB962C8B-B14F-4D97-AF65-F5344CB8AC3E}">
        <p14:creationId xmlns:p14="http://schemas.microsoft.com/office/powerpoint/2010/main" val="248048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696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Poppins SemiBold" pitchFamily="2" charset="77"/>
                <a:cs typeface="Poppins SemiBold" pitchFamily="2" charset="77"/>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950073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descr="12689.png"/>
          <p:cNvPicPr>
            <a:picLocks noChangeAspect="1"/>
          </p:cNvPicPr>
          <p:nvPr/>
        </p:nvPicPr>
        <p:blipFill rotWithShape="1">
          <a:blip r:embed="rId4">
            <a:alphaModFix amt="11000"/>
            <a:extLst>
              <a:ext uri="{28A0092B-C50C-407E-A947-70E740481C1C}">
                <a14:useLocalDpi xmlns:a14="http://schemas.microsoft.com/office/drawing/2010/main" val="0"/>
              </a:ext>
            </a:extLst>
          </a:blip>
          <a:srcRect l="23584" r="19259" b="58603"/>
          <a:stretch/>
        </p:blipFill>
        <p:spPr>
          <a:xfrm>
            <a:off x="1" y="81280"/>
            <a:ext cx="9144000" cy="6774909"/>
          </a:xfrm>
          <a:prstGeom prst="rect">
            <a:avLst/>
          </a:prstGeom>
        </p:spPr>
      </p:pic>
      <p:sp>
        <p:nvSpPr>
          <p:cNvPr id="2" name="Title Placeholder 1"/>
          <p:cNvSpPr>
            <a:spLocks noGrp="1"/>
          </p:cNvSpPr>
          <p:nvPr>
            <p:ph type="title"/>
          </p:nvPr>
        </p:nvSpPr>
        <p:spPr>
          <a:xfrm>
            <a:off x="449263" y="250142"/>
            <a:ext cx="8229600" cy="667630"/>
          </a:xfrm>
          <a:prstGeom prst="rect">
            <a:avLst/>
          </a:prstGeom>
          <a:noFill/>
        </p:spPr>
        <p:txBody>
          <a:bodyPr vert="horz" lIns="91406" tIns="45703" rIns="91406" bIns="45703"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479888"/>
            <a:ext cx="8229600" cy="2283668"/>
          </a:xfrm>
          <a:prstGeom prst="rect">
            <a:avLst/>
          </a:prstGeom>
        </p:spPr>
        <p:txBody>
          <a:bodyPr vert="horz" lIns="91406" tIns="45703" rIns="91406" bIns="45703"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Box 9"/>
          <p:cNvSpPr txBox="1"/>
          <p:nvPr/>
        </p:nvSpPr>
        <p:spPr>
          <a:xfrm>
            <a:off x="1296144" y="6521570"/>
            <a:ext cx="7596336" cy="507797"/>
          </a:xfrm>
          <a:prstGeom prst="rect">
            <a:avLst/>
          </a:prstGeom>
          <a:noFill/>
        </p:spPr>
        <p:txBody>
          <a:bodyPr wrap="square" lIns="91406" tIns="45703" rIns="91406" bIns="45703" rtlCol="0">
            <a:spAutoFit/>
          </a:bodyPr>
          <a:lstStyle/>
          <a:p>
            <a:pPr marL="0" marR="0" lvl="0" indent="0" algn="r" defTabSz="914061"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chemeClr val="tx1"/>
              </a:solidFill>
              <a:effectLst/>
              <a:uLnTx/>
              <a:uFillTx/>
              <a:latin typeface="Lucida Sans" pitchFamily="34" charset="0"/>
              <a:ea typeface="+mn-ea"/>
              <a:cs typeface="+mn-cs"/>
            </a:endParaRPr>
          </a:p>
          <a:p>
            <a:endParaRPr lang="en-GB" dirty="0"/>
          </a:p>
        </p:txBody>
      </p:sp>
      <p:pic>
        <p:nvPicPr>
          <p:cNvPr id="20" name="Picture 19" descr="logosbeneficaireserasmusright_withthesupport-01.png"/>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0" y="6142433"/>
            <a:ext cx="3444240" cy="707091"/>
          </a:xfrm>
          <a:prstGeom prst="rect">
            <a:avLst/>
          </a:prstGeom>
        </p:spPr>
      </p:pic>
      <p:pic>
        <p:nvPicPr>
          <p:cNvPr id="5" name="Picture 4" descr="Pappus.png"/>
          <p:cNvPicPr>
            <a:picLocks noChangeAspect="1"/>
          </p:cNvPicPr>
          <p:nvPr userDrawn="1"/>
        </p:nvPicPr>
        <p:blipFill rotWithShape="1">
          <a:blip r:embed="rId6">
            <a:extLst>
              <a:ext uri="{28A0092B-C50C-407E-A947-70E740481C1C}">
                <a14:useLocalDpi xmlns:a14="http://schemas.microsoft.com/office/drawing/2010/main" val="0"/>
              </a:ext>
            </a:extLst>
          </a:blip>
          <a:srcRect t="17804" r="38488" b="10227"/>
          <a:stretch/>
        </p:blipFill>
        <p:spPr>
          <a:xfrm>
            <a:off x="7791704" y="6044050"/>
            <a:ext cx="1320025" cy="853440"/>
          </a:xfrm>
          <a:prstGeom prst="rect">
            <a:avLst/>
          </a:prstGeom>
        </p:spPr>
      </p:pic>
    </p:spTree>
    <p:extLst>
      <p:ext uri="{BB962C8B-B14F-4D97-AF65-F5344CB8AC3E}">
        <p14:creationId xmlns:p14="http://schemas.microsoft.com/office/powerpoint/2010/main" val="366621830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061" rtl="0" eaLnBrk="1" latinLnBrk="0" hangingPunct="1">
        <a:spcBef>
          <a:spcPct val="0"/>
        </a:spcBef>
        <a:buNone/>
        <a:defRPr sz="3600" b="1" i="0" kern="1200">
          <a:solidFill>
            <a:schemeClr val="tx1"/>
          </a:solidFill>
          <a:latin typeface="Poppins SemiBold" pitchFamily="2" charset="77"/>
          <a:ea typeface="+mj-ea"/>
          <a:cs typeface="Poppins SemiBold" pitchFamily="2" charset="77"/>
        </a:defRPr>
      </a:lvl1pPr>
    </p:titleStyle>
    <p:bodyStyle>
      <a:lvl1pPr marL="342771" indent="-342771" algn="l" defTabSz="914061" rtl="0" eaLnBrk="1" latinLnBrk="0" hangingPunct="1">
        <a:spcBef>
          <a:spcPct val="20000"/>
        </a:spcBef>
        <a:buFont typeface="Arial" pitchFamily="34" charset="0"/>
        <a:buChar char="•"/>
        <a:defRPr sz="3200" kern="1200">
          <a:solidFill>
            <a:schemeClr val="tx1"/>
          </a:solidFill>
          <a:latin typeface="Avenir Book" panose="02000503020000020003" pitchFamily="2" charset="0"/>
          <a:ea typeface="+mn-ea"/>
          <a:cs typeface="+mn-cs"/>
        </a:defRPr>
      </a:lvl1pPr>
      <a:lvl2pPr marL="742675" indent="-285645" algn="l" defTabSz="914061" rtl="0" eaLnBrk="1" latinLnBrk="0" hangingPunct="1">
        <a:spcBef>
          <a:spcPct val="20000"/>
        </a:spcBef>
        <a:buFont typeface="Arial" pitchFamily="34" charset="0"/>
        <a:buChar char="–"/>
        <a:defRPr sz="2800" kern="1200">
          <a:solidFill>
            <a:schemeClr val="tx1"/>
          </a:solidFill>
          <a:latin typeface="Avenir Book" panose="02000503020000020003" pitchFamily="2" charset="0"/>
          <a:ea typeface="+mn-ea"/>
          <a:cs typeface="+mn-cs"/>
        </a:defRPr>
      </a:lvl2pPr>
      <a:lvl3pPr marL="1142577" indent="-228514" algn="l" defTabSz="914061" rtl="0" eaLnBrk="1" latinLnBrk="0" hangingPunct="1">
        <a:spcBef>
          <a:spcPct val="20000"/>
        </a:spcBef>
        <a:buFont typeface="Arial" pitchFamily="34" charset="0"/>
        <a:buChar char="•"/>
        <a:defRPr sz="2400" kern="1200">
          <a:solidFill>
            <a:schemeClr val="tx1"/>
          </a:solidFill>
          <a:latin typeface="Avenir Book" panose="02000503020000020003" pitchFamily="2" charset="0"/>
          <a:ea typeface="+mn-ea"/>
          <a:cs typeface="+mn-cs"/>
        </a:defRPr>
      </a:lvl3pPr>
      <a:lvl4pPr marL="1599606" indent="-228514" algn="l" defTabSz="914061" rtl="0" eaLnBrk="1" latinLnBrk="0" hangingPunct="1">
        <a:spcBef>
          <a:spcPct val="20000"/>
        </a:spcBef>
        <a:buFont typeface="Arial" pitchFamily="34" charset="0"/>
        <a:buChar char="–"/>
        <a:defRPr sz="2000" kern="1200">
          <a:solidFill>
            <a:schemeClr val="tx1"/>
          </a:solidFill>
          <a:latin typeface="Avenir Book" panose="02000503020000020003" pitchFamily="2" charset="0"/>
          <a:ea typeface="+mn-ea"/>
          <a:cs typeface="+mn-cs"/>
        </a:defRPr>
      </a:lvl4pPr>
      <a:lvl5pPr marL="2056637" indent="-228514" algn="l" defTabSz="914061" rtl="0" eaLnBrk="1" latinLnBrk="0" hangingPunct="1">
        <a:spcBef>
          <a:spcPct val="20000"/>
        </a:spcBef>
        <a:buFont typeface="Arial" pitchFamily="34" charset="0"/>
        <a:buChar char="»"/>
        <a:defRPr sz="2000" kern="1200">
          <a:solidFill>
            <a:schemeClr val="tx1"/>
          </a:solidFill>
          <a:latin typeface="Avenir Book" panose="02000503020000020003" pitchFamily="2" charset="0"/>
          <a:ea typeface="+mn-ea"/>
          <a:cs typeface="+mn-cs"/>
        </a:defRPr>
      </a:lvl5pPr>
      <a:lvl6pPr marL="2513667"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9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2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759"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61" rtl="0" eaLnBrk="1" latinLnBrk="0" hangingPunct="1">
        <a:defRPr sz="1800" kern="1200">
          <a:solidFill>
            <a:schemeClr val="tx1"/>
          </a:solidFill>
          <a:latin typeface="+mn-lt"/>
          <a:ea typeface="+mn-ea"/>
          <a:cs typeface="+mn-cs"/>
        </a:defRPr>
      </a:lvl1pPr>
      <a:lvl2pPr marL="457032" algn="l" defTabSz="914061" rtl="0" eaLnBrk="1" latinLnBrk="0" hangingPunct="1">
        <a:defRPr sz="1800" kern="1200">
          <a:solidFill>
            <a:schemeClr val="tx1"/>
          </a:solidFill>
          <a:latin typeface="+mn-lt"/>
          <a:ea typeface="+mn-ea"/>
          <a:cs typeface="+mn-cs"/>
        </a:defRPr>
      </a:lvl2pPr>
      <a:lvl3pPr marL="914061" algn="l" defTabSz="914061" rtl="0" eaLnBrk="1" latinLnBrk="0" hangingPunct="1">
        <a:defRPr sz="1800" kern="1200">
          <a:solidFill>
            <a:schemeClr val="tx1"/>
          </a:solidFill>
          <a:latin typeface="+mn-lt"/>
          <a:ea typeface="+mn-ea"/>
          <a:cs typeface="+mn-cs"/>
        </a:defRPr>
      </a:lvl3pPr>
      <a:lvl4pPr marL="1371091" algn="l" defTabSz="914061" rtl="0" eaLnBrk="1" latinLnBrk="0" hangingPunct="1">
        <a:defRPr sz="1800" kern="1200">
          <a:solidFill>
            <a:schemeClr val="tx1"/>
          </a:solidFill>
          <a:latin typeface="+mn-lt"/>
          <a:ea typeface="+mn-ea"/>
          <a:cs typeface="+mn-cs"/>
        </a:defRPr>
      </a:lvl4pPr>
      <a:lvl5pPr marL="1828122" algn="l" defTabSz="914061" rtl="0" eaLnBrk="1" latinLnBrk="0" hangingPunct="1">
        <a:defRPr sz="1800" kern="1200">
          <a:solidFill>
            <a:schemeClr val="tx1"/>
          </a:solidFill>
          <a:latin typeface="+mn-lt"/>
          <a:ea typeface="+mn-ea"/>
          <a:cs typeface="+mn-cs"/>
        </a:defRPr>
      </a:lvl5pPr>
      <a:lvl6pPr marL="2285151" algn="l" defTabSz="914061" rtl="0" eaLnBrk="1" latinLnBrk="0" hangingPunct="1">
        <a:defRPr sz="1800" kern="1200">
          <a:solidFill>
            <a:schemeClr val="tx1"/>
          </a:solidFill>
          <a:latin typeface="+mn-lt"/>
          <a:ea typeface="+mn-ea"/>
          <a:cs typeface="+mn-cs"/>
        </a:defRPr>
      </a:lvl6pPr>
      <a:lvl7pPr marL="2742183" algn="l" defTabSz="914061" rtl="0" eaLnBrk="1" latinLnBrk="0" hangingPunct="1">
        <a:defRPr sz="1800" kern="1200">
          <a:solidFill>
            <a:schemeClr val="tx1"/>
          </a:solidFill>
          <a:latin typeface="+mn-lt"/>
          <a:ea typeface="+mn-ea"/>
          <a:cs typeface="+mn-cs"/>
        </a:defRPr>
      </a:lvl7pPr>
      <a:lvl8pPr marL="3199213" algn="l" defTabSz="914061" rtl="0" eaLnBrk="1" latinLnBrk="0" hangingPunct="1">
        <a:defRPr sz="1800" kern="1200">
          <a:solidFill>
            <a:schemeClr val="tx1"/>
          </a:solidFill>
          <a:latin typeface="+mn-lt"/>
          <a:ea typeface="+mn-ea"/>
          <a:cs typeface="+mn-cs"/>
        </a:defRPr>
      </a:lvl8pPr>
      <a:lvl9pPr marL="3656244" algn="l" defTabSz="9140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eg"/><Relationship Id="rId9"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D7F60-E4E6-16EB-D321-6BDDAAB4FFDB}"/>
              </a:ext>
            </a:extLst>
          </p:cNvPr>
          <p:cNvSpPr>
            <a:spLocks noGrp="1"/>
          </p:cNvSpPr>
          <p:nvPr>
            <p:ph type="title"/>
          </p:nvPr>
        </p:nvSpPr>
        <p:spPr>
          <a:xfrm>
            <a:off x="449263" y="250142"/>
            <a:ext cx="8229600" cy="1288947"/>
          </a:xfrm>
        </p:spPr>
        <p:txBody>
          <a:bodyPr/>
          <a:lstStyle/>
          <a:p>
            <a:r>
              <a:rPr lang="en-US" dirty="0">
                <a:solidFill>
                  <a:srgbClr val="355923"/>
                </a:solidFill>
              </a:rPr>
              <a:t>Pappus: </a:t>
            </a:r>
            <a:r>
              <a:rPr lang="en-US" dirty="0" err="1">
                <a:solidFill>
                  <a:srgbClr val="355923"/>
                </a:solidFill>
              </a:rPr>
              <a:t>játékos</a:t>
            </a:r>
            <a:r>
              <a:rPr lang="en-US" dirty="0">
                <a:solidFill>
                  <a:srgbClr val="355923"/>
                </a:solidFill>
              </a:rPr>
              <a:t> </a:t>
            </a:r>
            <a:r>
              <a:rPr lang="en-US" dirty="0" err="1">
                <a:solidFill>
                  <a:srgbClr val="355923"/>
                </a:solidFill>
              </a:rPr>
              <a:t>készségfejlesztés</a:t>
            </a:r>
            <a:r>
              <a:rPr lang="en-US" dirty="0">
                <a:solidFill>
                  <a:srgbClr val="355923"/>
                </a:solidFill>
              </a:rPr>
              <a:t> </a:t>
            </a:r>
            <a:r>
              <a:rPr lang="en-US" dirty="0" err="1">
                <a:solidFill>
                  <a:srgbClr val="355923"/>
                </a:solidFill>
              </a:rPr>
              <a:t>gyerekeknek</a:t>
            </a:r>
            <a:r>
              <a:rPr lang="en-US" dirty="0">
                <a:solidFill>
                  <a:srgbClr val="355923"/>
                </a:solidFill>
              </a:rPr>
              <a:t> </a:t>
            </a:r>
            <a:r>
              <a:rPr lang="en-US" dirty="0" err="1">
                <a:solidFill>
                  <a:srgbClr val="355923"/>
                </a:solidFill>
              </a:rPr>
              <a:t>és</a:t>
            </a:r>
            <a:r>
              <a:rPr lang="en-US" dirty="0">
                <a:solidFill>
                  <a:srgbClr val="355923"/>
                </a:solidFill>
              </a:rPr>
              <a:t> </a:t>
            </a:r>
            <a:r>
              <a:rPr lang="en-US" dirty="0" err="1">
                <a:solidFill>
                  <a:srgbClr val="355923"/>
                </a:solidFill>
              </a:rPr>
              <a:t>fiataloknak</a:t>
            </a:r>
            <a:endParaRPr lang="en-US" dirty="0">
              <a:solidFill>
                <a:srgbClr val="355923"/>
              </a:solidFill>
            </a:endParaRPr>
          </a:p>
        </p:txBody>
      </p:sp>
      <p:sp>
        <p:nvSpPr>
          <p:cNvPr id="4" name="Content Placeholder 2">
            <a:extLst>
              <a:ext uri="{FF2B5EF4-FFF2-40B4-BE49-F238E27FC236}">
                <a16:creationId xmlns:a16="http://schemas.microsoft.com/office/drawing/2014/main" id="{F2778DD1-0B87-AEDF-2525-1F65416BFA26}"/>
              </a:ext>
            </a:extLst>
          </p:cNvPr>
          <p:cNvSpPr>
            <a:spLocks noGrp="1"/>
          </p:cNvSpPr>
          <p:nvPr>
            <p:ph idx="1"/>
          </p:nvPr>
        </p:nvSpPr>
        <p:spPr>
          <a:xfrm>
            <a:off x="487739" y="1441403"/>
            <a:ext cx="8152647" cy="1410001"/>
          </a:xfrm>
        </p:spPr>
        <p:txBody>
          <a:bodyPr vert="horz" lIns="91406" tIns="45703" rIns="91406" bIns="45703" rtlCol="0" anchor="t">
            <a:noAutofit/>
          </a:bodyPr>
          <a:lstStyle/>
          <a:p>
            <a:pPr marL="0" indent="0">
              <a:buNone/>
            </a:pPr>
            <a:r>
              <a:rPr lang="hu-HU" sz="2400" b="1" dirty="0">
                <a:solidFill>
                  <a:srgbClr val="355923"/>
                </a:solidFill>
                <a:latin typeface="Avenir Book" panose="02000503020000020003" pitchFamily="2" charset="0"/>
              </a:rPr>
              <a:t>A </a:t>
            </a:r>
            <a:r>
              <a:rPr lang="en-GB" sz="2400" b="1" dirty="0">
                <a:solidFill>
                  <a:srgbClr val="355923"/>
                </a:solidFill>
                <a:latin typeface="Avenir Book" panose="02000503020000020003" pitchFamily="2" charset="0"/>
              </a:rPr>
              <a:t>Pappus </a:t>
            </a:r>
            <a:r>
              <a:rPr lang="hu-HU" sz="2400" dirty="0">
                <a:solidFill>
                  <a:srgbClr val="355923"/>
                </a:solidFill>
                <a:latin typeface="Avenir Book" panose="02000503020000020003" pitchFamily="2" charset="0"/>
              </a:rPr>
              <a:t>projektben a gyerekek és fiatalok készség -és kompetenciafejlesztésére törekszünk a </a:t>
            </a:r>
            <a:r>
              <a:rPr lang="hu-HU" sz="2400" dirty="0">
                <a:solidFill>
                  <a:srgbClr val="92D050"/>
                </a:solidFill>
                <a:latin typeface="Avenir Book" panose="02000503020000020003" pitchFamily="2" charset="0"/>
              </a:rPr>
              <a:t>természeti környezet</a:t>
            </a:r>
            <a:r>
              <a:rPr lang="hu-HU" sz="2400" dirty="0">
                <a:solidFill>
                  <a:srgbClr val="355923"/>
                </a:solidFill>
                <a:latin typeface="Avenir Book" panose="02000503020000020003" pitchFamily="2" charset="0"/>
              </a:rPr>
              <a:t>, a </a:t>
            </a:r>
            <a:r>
              <a:rPr lang="hu-HU" sz="2400" dirty="0">
                <a:solidFill>
                  <a:srgbClr val="92D050"/>
                </a:solidFill>
                <a:latin typeface="Avenir Book" panose="02000503020000020003" pitchFamily="2" charset="0"/>
              </a:rPr>
              <a:t>botanika</a:t>
            </a:r>
            <a:r>
              <a:rPr lang="hu-HU" sz="2400" dirty="0">
                <a:solidFill>
                  <a:srgbClr val="355923"/>
                </a:solidFill>
                <a:latin typeface="Avenir Book" panose="02000503020000020003" pitchFamily="2" charset="0"/>
              </a:rPr>
              <a:t> és a </a:t>
            </a:r>
            <a:r>
              <a:rPr lang="hu-HU" sz="2400" dirty="0">
                <a:solidFill>
                  <a:srgbClr val="92D050"/>
                </a:solidFill>
                <a:latin typeface="Avenir Book" panose="02000503020000020003" pitchFamily="2" charset="0"/>
              </a:rPr>
              <a:t>kertészkedés</a:t>
            </a:r>
            <a:r>
              <a:rPr lang="hu-HU" sz="2400" dirty="0">
                <a:solidFill>
                  <a:srgbClr val="355923"/>
                </a:solidFill>
                <a:latin typeface="Avenir Book" panose="02000503020000020003" pitchFamily="2" charset="0"/>
              </a:rPr>
              <a:t> játékos megközelítésével</a:t>
            </a:r>
            <a:endParaRPr lang="en-US" sz="2400" dirty="0">
              <a:solidFill>
                <a:srgbClr val="355923"/>
              </a:solidFill>
              <a:latin typeface="Avenir Book" panose="02000503020000020003" pitchFamily="2" charset="0"/>
            </a:endParaRPr>
          </a:p>
        </p:txBody>
      </p:sp>
      <p:pic>
        <p:nvPicPr>
          <p:cNvPr id="5" name="Picture 4">
            <a:extLst>
              <a:ext uri="{FF2B5EF4-FFF2-40B4-BE49-F238E27FC236}">
                <a16:creationId xmlns:a16="http://schemas.microsoft.com/office/drawing/2014/main" id="{4EE1A497-616C-FABB-16C9-0CC49DE3CEE2}"/>
              </a:ext>
            </a:extLst>
          </p:cNvPr>
          <p:cNvPicPr>
            <a:picLocks noChangeAspect="1"/>
          </p:cNvPicPr>
          <p:nvPr/>
        </p:nvPicPr>
        <p:blipFill>
          <a:blip r:embed="rId3"/>
          <a:stretch>
            <a:fillRect/>
          </a:stretch>
        </p:blipFill>
        <p:spPr>
          <a:xfrm flipH="1">
            <a:off x="5987138" y="2708027"/>
            <a:ext cx="3034012" cy="2275509"/>
          </a:xfrm>
          <a:prstGeom prst="rect">
            <a:avLst/>
          </a:prstGeom>
          <a:effectLst>
            <a:softEdge rad="139700"/>
          </a:effectLst>
        </p:spPr>
      </p:pic>
      <p:pic>
        <p:nvPicPr>
          <p:cNvPr id="6" name="Picture 5" descr="A group of people standing in front of a tree&#10;&#10;Description automatically generated">
            <a:extLst>
              <a:ext uri="{FF2B5EF4-FFF2-40B4-BE49-F238E27FC236}">
                <a16:creationId xmlns:a16="http://schemas.microsoft.com/office/drawing/2014/main" id="{689C05D9-33D7-8EF3-830D-5D7D25FF19A5}"/>
              </a:ext>
            </a:extLst>
          </p:cNvPr>
          <p:cNvPicPr>
            <a:picLocks noChangeAspect="1"/>
          </p:cNvPicPr>
          <p:nvPr/>
        </p:nvPicPr>
        <p:blipFill>
          <a:blip r:embed="rId4"/>
          <a:stretch>
            <a:fillRect/>
          </a:stretch>
        </p:blipFill>
        <p:spPr>
          <a:xfrm>
            <a:off x="3030355" y="4382918"/>
            <a:ext cx="4083879" cy="2297182"/>
          </a:xfrm>
          <a:prstGeom prst="rect">
            <a:avLst/>
          </a:prstGeom>
          <a:effectLst>
            <a:softEdge rad="88900"/>
          </a:effectLst>
        </p:spPr>
      </p:pic>
      <p:pic>
        <p:nvPicPr>
          <p:cNvPr id="7" name="Picture 6">
            <a:extLst>
              <a:ext uri="{FF2B5EF4-FFF2-40B4-BE49-F238E27FC236}">
                <a16:creationId xmlns:a16="http://schemas.microsoft.com/office/drawing/2014/main" id="{2EB1F6CE-44D1-76F6-F5C1-06E8C869087E}"/>
              </a:ext>
            </a:extLst>
          </p:cNvPr>
          <p:cNvPicPr>
            <a:picLocks noChangeAspect="1"/>
          </p:cNvPicPr>
          <p:nvPr/>
        </p:nvPicPr>
        <p:blipFill>
          <a:blip r:embed="rId5"/>
          <a:stretch>
            <a:fillRect/>
          </a:stretch>
        </p:blipFill>
        <p:spPr>
          <a:xfrm>
            <a:off x="122850" y="3173877"/>
            <a:ext cx="3674183" cy="2607413"/>
          </a:xfrm>
          <a:prstGeom prst="rect">
            <a:avLst/>
          </a:prstGeom>
          <a:effectLst>
            <a:softEdge rad="139700"/>
          </a:effectLst>
        </p:spPr>
      </p:pic>
    </p:spTree>
    <p:extLst>
      <p:ext uri="{BB962C8B-B14F-4D97-AF65-F5344CB8AC3E}">
        <p14:creationId xmlns:p14="http://schemas.microsoft.com/office/powerpoint/2010/main" val="67453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69FC-5602-A248-B8D5-001BBC11A8FE}"/>
              </a:ext>
            </a:extLst>
          </p:cNvPr>
          <p:cNvSpPr>
            <a:spLocks noGrp="1"/>
          </p:cNvSpPr>
          <p:nvPr>
            <p:ph type="title"/>
          </p:nvPr>
        </p:nvSpPr>
        <p:spPr>
          <a:xfrm>
            <a:off x="150726" y="260190"/>
            <a:ext cx="8892790" cy="811741"/>
          </a:xfrm>
        </p:spPr>
        <p:txBody>
          <a:bodyPr/>
          <a:lstStyle/>
          <a:p>
            <a:r>
              <a:rPr lang="hu-HU" sz="3200" dirty="0">
                <a:solidFill>
                  <a:srgbClr val="355923"/>
                </a:solidFill>
              </a:rPr>
              <a:t>Miért a szabadban, miért a növényekkel</a:t>
            </a:r>
            <a:r>
              <a:rPr lang="en-US" sz="3200" dirty="0">
                <a:solidFill>
                  <a:srgbClr val="355923"/>
                </a:solidFill>
              </a:rPr>
              <a:t>?</a:t>
            </a:r>
          </a:p>
        </p:txBody>
      </p:sp>
      <p:sp>
        <p:nvSpPr>
          <p:cNvPr id="6" name="Content Placeholder 2">
            <a:extLst>
              <a:ext uri="{FF2B5EF4-FFF2-40B4-BE49-F238E27FC236}">
                <a16:creationId xmlns:a16="http://schemas.microsoft.com/office/drawing/2014/main" id="{F7D9FC88-B1F2-0D41-B008-9EE3C44E18B2}"/>
              </a:ext>
            </a:extLst>
          </p:cNvPr>
          <p:cNvSpPr txBox="1">
            <a:spLocks/>
          </p:cNvSpPr>
          <p:nvPr/>
        </p:nvSpPr>
        <p:spPr>
          <a:xfrm>
            <a:off x="692016" y="1387335"/>
            <a:ext cx="4042216" cy="4408782"/>
          </a:xfrm>
          <a:prstGeom prst="rect">
            <a:avLst/>
          </a:prstGeom>
        </p:spPr>
        <p:txBody>
          <a:bodyPr vert="horz" lIns="91406" tIns="45703" rIns="91406" bIns="45703" rtlCol="0">
            <a:noAutofit/>
          </a:bodyPr>
          <a:lstStyle>
            <a:lvl1pPr marL="342771" indent="-342771" algn="l" defTabSz="914061" rtl="0" eaLnBrk="1" latinLnBrk="0" hangingPunct="1">
              <a:spcBef>
                <a:spcPct val="20000"/>
              </a:spcBef>
              <a:buFont typeface="Arial" pitchFamily="34" charset="0"/>
              <a:buChar char="•"/>
              <a:defRPr sz="3200" kern="1200">
                <a:solidFill>
                  <a:schemeClr val="tx1"/>
                </a:solidFill>
                <a:latin typeface="Lucida Sans" pitchFamily="34" charset="0"/>
                <a:ea typeface="+mn-ea"/>
                <a:cs typeface="+mn-cs"/>
              </a:defRPr>
            </a:lvl1pPr>
            <a:lvl2pPr marL="742675" indent="-285645" algn="l" defTabSz="914061" rtl="0" eaLnBrk="1" latinLnBrk="0" hangingPunct="1">
              <a:spcBef>
                <a:spcPct val="20000"/>
              </a:spcBef>
              <a:buFont typeface="Arial" pitchFamily="34" charset="0"/>
              <a:buChar char="–"/>
              <a:defRPr sz="2800" kern="1200">
                <a:solidFill>
                  <a:schemeClr val="tx1"/>
                </a:solidFill>
                <a:latin typeface="Lucida Sans" pitchFamily="34" charset="0"/>
                <a:ea typeface="+mn-ea"/>
                <a:cs typeface="+mn-cs"/>
              </a:defRPr>
            </a:lvl2pPr>
            <a:lvl3pPr marL="1142577" indent="-228514" algn="l" defTabSz="914061" rtl="0" eaLnBrk="1" latinLnBrk="0" hangingPunct="1">
              <a:spcBef>
                <a:spcPct val="20000"/>
              </a:spcBef>
              <a:buFont typeface="Arial" pitchFamily="34" charset="0"/>
              <a:buChar char="•"/>
              <a:defRPr sz="2400" kern="1200">
                <a:solidFill>
                  <a:schemeClr val="tx1"/>
                </a:solidFill>
                <a:latin typeface="Lucida Sans" pitchFamily="34" charset="0"/>
                <a:ea typeface="+mn-ea"/>
                <a:cs typeface="+mn-cs"/>
              </a:defRPr>
            </a:lvl3pPr>
            <a:lvl4pPr marL="1599606" indent="-228514" algn="l" defTabSz="914061" rtl="0" eaLnBrk="1" latinLnBrk="0" hangingPunct="1">
              <a:spcBef>
                <a:spcPct val="20000"/>
              </a:spcBef>
              <a:buFont typeface="Arial" pitchFamily="34" charset="0"/>
              <a:buChar char="–"/>
              <a:defRPr sz="2000" kern="1200">
                <a:solidFill>
                  <a:schemeClr val="tx1"/>
                </a:solidFill>
                <a:latin typeface="Lucida Sans" pitchFamily="34" charset="0"/>
                <a:ea typeface="+mn-ea"/>
                <a:cs typeface="+mn-cs"/>
              </a:defRPr>
            </a:lvl4pPr>
            <a:lvl5pPr marL="2056637" indent="-228514" algn="l" defTabSz="914061" rtl="0" eaLnBrk="1" latinLnBrk="0" hangingPunct="1">
              <a:spcBef>
                <a:spcPct val="20000"/>
              </a:spcBef>
              <a:buFont typeface="Arial" pitchFamily="34" charset="0"/>
              <a:buChar char="»"/>
              <a:defRPr sz="2000" kern="1200">
                <a:solidFill>
                  <a:schemeClr val="tx1"/>
                </a:solidFill>
                <a:latin typeface="Lucida Sans" pitchFamily="34" charset="0"/>
                <a:ea typeface="+mn-ea"/>
                <a:cs typeface="+mn-cs"/>
              </a:defRPr>
            </a:lvl5pPr>
            <a:lvl6pPr marL="2513667"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9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2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759"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3" name="TextBox 2">
            <a:extLst>
              <a:ext uri="{FF2B5EF4-FFF2-40B4-BE49-F238E27FC236}">
                <a16:creationId xmlns:a16="http://schemas.microsoft.com/office/drawing/2014/main" id="{672C1ABF-DE82-034B-B805-D157A36D7DDF}"/>
              </a:ext>
            </a:extLst>
          </p:cNvPr>
          <p:cNvSpPr txBox="1"/>
          <p:nvPr/>
        </p:nvSpPr>
        <p:spPr>
          <a:xfrm>
            <a:off x="250825" y="1126349"/>
            <a:ext cx="7608905" cy="273921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hu-HU" sz="2200" dirty="0">
                <a:solidFill>
                  <a:srgbClr val="355923"/>
                </a:solidFill>
                <a:latin typeface="Avenir Book" panose="02000503020000020003" pitchFamily="2" charset="0"/>
              </a:rPr>
              <a:t>Valóságos és emlékezetes tanulási helyzetek, melyeknek értelmük van</a:t>
            </a:r>
            <a:endParaRPr lang="en-US" sz="2200" dirty="0">
              <a:solidFill>
                <a:srgbClr val="355923"/>
              </a:solidFill>
              <a:latin typeface="Avenir Book" panose="02000503020000020003" pitchFamily="2" charset="0"/>
            </a:endParaRPr>
          </a:p>
          <a:p>
            <a:pPr marL="285750" indent="-285750">
              <a:buFont typeface="Arial" panose="020B0604020202020204" pitchFamily="34" charset="0"/>
              <a:buChar char="•"/>
            </a:pPr>
            <a:r>
              <a:rPr lang="hu-HU" sz="2200" dirty="0">
                <a:solidFill>
                  <a:srgbClr val="355923"/>
                </a:solidFill>
                <a:latin typeface="Avenir Book" panose="02000503020000020003" pitchFamily="2" charset="0"/>
              </a:rPr>
              <a:t>A természeti környezet megértésének és megbecsülésének elősegítése</a:t>
            </a:r>
            <a:endParaRPr lang="en-US" sz="2200" dirty="0">
              <a:solidFill>
                <a:srgbClr val="355923"/>
              </a:solidFill>
              <a:latin typeface="Avenir Book" panose="02000503020000020003" pitchFamily="2" charset="0"/>
            </a:endParaRPr>
          </a:p>
          <a:p>
            <a:pPr marL="285750" indent="-285750">
              <a:buFont typeface="Arial" panose="020B0604020202020204" pitchFamily="34" charset="0"/>
              <a:buChar char="•"/>
            </a:pPr>
            <a:r>
              <a:rPr lang="hu-HU" sz="2200" dirty="0">
                <a:solidFill>
                  <a:srgbClr val="355923"/>
                </a:solidFill>
                <a:latin typeface="Avenir Book" panose="02000503020000020003" pitchFamily="2" charset="0"/>
              </a:rPr>
              <a:t>Az egészségre és a mentális jóllétre gyakorolt pozitív hatás</a:t>
            </a:r>
            <a:endParaRPr lang="en-US" sz="2200" dirty="0">
              <a:solidFill>
                <a:srgbClr val="355923"/>
              </a:solidFill>
              <a:latin typeface="Avenir Book" panose="02000503020000020003" pitchFamily="2" charset="0"/>
            </a:endParaRPr>
          </a:p>
          <a:p>
            <a:pPr marL="285750" indent="-285750">
              <a:buFont typeface="Arial" panose="020B0604020202020204" pitchFamily="34" charset="0"/>
              <a:buChar char="•"/>
            </a:pPr>
            <a:r>
              <a:rPr lang="hu-HU" sz="2200" dirty="0">
                <a:solidFill>
                  <a:srgbClr val="355923"/>
                </a:solidFill>
                <a:latin typeface="Avenir Book" panose="02000503020000020003" pitchFamily="2" charset="0"/>
              </a:rPr>
              <a:t>Koncentrációs képesség fejlődése</a:t>
            </a:r>
            <a:endParaRPr lang="en-US" sz="2200" dirty="0">
              <a:solidFill>
                <a:srgbClr val="355923"/>
              </a:solidFill>
              <a:latin typeface="Avenir Book" panose="02000503020000020003" pitchFamily="2" charset="0"/>
            </a:endParaRPr>
          </a:p>
          <a:p>
            <a:pPr marL="285750" indent="-285750">
              <a:buFont typeface="Arial" panose="020B0604020202020204" pitchFamily="34" charset="0"/>
              <a:buChar char="•"/>
            </a:pPr>
            <a:r>
              <a:rPr lang="hu-HU" sz="2200" dirty="0">
                <a:solidFill>
                  <a:srgbClr val="355923"/>
                </a:solidFill>
                <a:latin typeface="Avenir Book" panose="02000503020000020003" pitchFamily="2" charset="0"/>
              </a:rPr>
              <a:t>Élvezetes és izgalmas felfedezések sora</a:t>
            </a:r>
            <a:endParaRPr lang="en-US" sz="2200" dirty="0">
              <a:solidFill>
                <a:srgbClr val="355923"/>
              </a:solidFill>
              <a:latin typeface="Avenir Book" panose="02000503020000020003" pitchFamily="2" charset="0"/>
            </a:endParaRPr>
          </a:p>
          <a:p>
            <a:endParaRPr lang="en-US" dirty="0">
              <a:solidFill>
                <a:srgbClr val="355923"/>
              </a:solidFill>
              <a:latin typeface="Avenir Book" panose="02000503020000020003" pitchFamily="2" charset="0"/>
            </a:endParaRPr>
          </a:p>
        </p:txBody>
      </p:sp>
      <p:pic>
        <p:nvPicPr>
          <p:cNvPr id="9" name="Picture 8">
            <a:extLst>
              <a:ext uri="{FF2B5EF4-FFF2-40B4-BE49-F238E27FC236}">
                <a16:creationId xmlns:a16="http://schemas.microsoft.com/office/drawing/2014/main" id="{C3288300-4C0F-CF05-E413-0C57427D0585}"/>
              </a:ext>
            </a:extLst>
          </p:cNvPr>
          <p:cNvPicPr>
            <a:picLocks noChangeAspect="1"/>
          </p:cNvPicPr>
          <p:nvPr/>
        </p:nvPicPr>
        <p:blipFill>
          <a:blip r:embed="rId3"/>
          <a:stretch>
            <a:fillRect/>
          </a:stretch>
        </p:blipFill>
        <p:spPr>
          <a:xfrm rot="374782">
            <a:off x="6291114" y="2807168"/>
            <a:ext cx="2573379" cy="3431171"/>
          </a:xfrm>
          <a:prstGeom prst="rect">
            <a:avLst/>
          </a:prstGeom>
          <a:effectLst>
            <a:softEdge rad="177800"/>
          </a:effectLst>
        </p:spPr>
      </p:pic>
      <p:pic>
        <p:nvPicPr>
          <p:cNvPr id="11" name="Picture 10" descr="A picture containing ground, outdoor&#10;&#10;Description automatically generated">
            <a:extLst>
              <a:ext uri="{FF2B5EF4-FFF2-40B4-BE49-F238E27FC236}">
                <a16:creationId xmlns:a16="http://schemas.microsoft.com/office/drawing/2014/main" id="{87CC6014-8F88-4458-2537-9703BE4D3CA8}"/>
              </a:ext>
            </a:extLst>
          </p:cNvPr>
          <p:cNvPicPr>
            <a:picLocks noChangeAspect="1"/>
          </p:cNvPicPr>
          <p:nvPr/>
        </p:nvPicPr>
        <p:blipFill>
          <a:blip r:embed="rId4"/>
          <a:stretch>
            <a:fillRect/>
          </a:stretch>
        </p:blipFill>
        <p:spPr>
          <a:xfrm>
            <a:off x="333018" y="3863083"/>
            <a:ext cx="2184150" cy="2289383"/>
          </a:xfrm>
          <a:prstGeom prst="rect">
            <a:avLst/>
          </a:prstGeom>
          <a:effectLst>
            <a:softEdge rad="139700"/>
          </a:effectLst>
        </p:spPr>
      </p:pic>
      <p:pic>
        <p:nvPicPr>
          <p:cNvPr id="19" name="Picture 18" descr="A picture containing grass, outdoor, person, child&#10;&#10;Description automatically generated">
            <a:extLst>
              <a:ext uri="{FF2B5EF4-FFF2-40B4-BE49-F238E27FC236}">
                <a16:creationId xmlns:a16="http://schemas.microsoft.com/office/drawing/2014/main" id="{AA1F8E02-84FD-FC97-AB46-3BBF161DECA9}"/>
              </a:ext>
            </a:extLst>
          </p:cNvPr>
          <p:cNvPicPr>
            <a:picLocks noChangeAspect="1"/>
          </p:cNvPicPr>
          <p:nvPr/>
        </p:nvPicPr>
        <p:blipFill>
          <a:blip r:embed="rId5"/>
          <a:stretch>
            <a:fillRect/>
          </a:stretch>
        </p:blipFill>
        <p:spPr>
          <a:xfrm>
            <a:off x="3096169" y="3986372"/>
            <a:ext cx="2780649" cy="2669510"/>
          </a:xfrm>
          <a:prstGeom prst="rect">
            <a:avLst/>
          </a:prstGeom>
          <a:effectLst>
            <a:softEdge rad="139700"/>
          </a:effectLst>
        </p:spPr>
      </p:pic>
    </p:spTree>
    <p:extLst>
      <p:ext uri="{BB962C8B-B14F-4D97-AF65-F5344CB8AC3E}">
        <p14:creationId xmlns:p14="http://schemas.microsoft.com/office/powerpoint/2010/main" val="2254365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69FC-5602-A248-B8D5-001BBC11A8FE}"/>
              </a:ext>
            </a:extLst>
          </p:cNvPr>
          <p:cNvSpPr>
            <a:spLocks noGrp="1"/>
          </p:cNvSpPr>
          <p:nvPr>
            <p:ph type="title"/>
          </p:nvPr>
        </p:nvSpPr>
        <p:spPr>
          <a:xfrm>
            <a:off x="150726" y="260190"/>
            <a:ext cx="8892790" cy="811741"/>
          </a:xfrm>
        </p:spPr>
        <p:txBody>
          <a:bodyPr/>
          <a:lstStyle/>
          <a:p>
            <a:r>
              <a:rPr lang="hu-HU" dirty="0">
                <a:solidFill>
                  <a:srgbClr val="355923"/>
                </a:solidFill>
              </a:rPr>
              <a:t>Miért játékosan?</a:t>
            </a:r>
            <a:endParaRPr lang="en-US" dirty="0">
              <a:solidFill>
                <a:srgbClr val="355923"/>
              </a:solidFill>
            </a:endParaRPr>
          </a:p>
        </p:txBody>
      </p:sp>
      <p:sp>
        <p:nvSpPr>
          <p:cNvPr id="6" name="Content Placeholder 2">
            <a:extLst>
              <a:ext uri="{FF2B5EF4-FFF2-40B4-BE49-F238E27FC236}">
                <a16:creationId xmlns:a16="http://schemas.microsoft.com/office/drawing/2014/main" id="{F7D9FC88-B1F2-0D41-B008-9EE3C44E18B2}"/>
              </a:ext>
            </a:extLst>
          </p:cNvPr>
          <p:cNvSpPr txBox="1">
            <a:spLocks/>
          </p:cNvSpPr>
          <p:nvPr/>
        </p:nvSpPr>
        <p:spPr>
          <a:xfrm>
            <a:off x="692016" y="1387335"/>
            <a:ext cx="4042216" cy="4408782"/>
          </a:xfrm>
          <a:prstGeom prst="rect">
            <a:avLst/>
          </a:prstGeom>
        </p:spPr>
        <p:txBody>
          <a:bodyPr vert="horz" lIns="91406" tIns="45703" rIns="91406" bIns="45703" rtlCol="0">
            <a:noAutofit/>
          </a:bodyPr>
          <a:lstStyle>
            <a:lvl1pPr marL="342771" indent="-342771" algn="l" defTabSz="914061" rtl="0" eaLnBrk="1" latinLnBrk="0" hangingPunct="1">
              <a:spcBef>
                <a:spcPct val="20000"/>
              </a:spcBef>
              <a:buFont typeface="Arial" pitchFamily="34" charset="0"/>
              <a:buChar char="•"/>
              <a:defRPr sz="3200" kern="1200">
                <a:solidFill>
                  <a:schemeClr val="tx1"/>
                </a:solidFill>
                <a:latin typeface="Lucida Sans" pitchFamily="34" charset="0"/>
                <a:ea typeface="+mn-ea"/>
                <a:cs typeface="+mn-cs"/>
              </a:defRPr>
            </a:lvl1pPr>
            <a:lvl2pPr marL="742675" indent="-285645" algn="l" defTabSz="914061" rtl="0" eaLnBrk="1" latinLnBrk="0" hangingPunct="1">
              <a:spcBef>
                <a:spcPct val="20000"/>
              </a:spcBef>
              <a:buFont typeface="Arial" pitchFamily="34" charset="0"/>
              <a:buChar char="–"/>
              <a:defRPr sz="2800" kern="1200">
                <a:solidFill>
                  <a:schemeClr val="tx1"/>
                </a:solidFill>
                <a:latin typeface="Lucida Sans" pitchFamily="34" charset="0"/>
                <a:ea typeface="+mn-ea"/>
                <a:cs typeface="+mn-cs"/>
              </a:defRPr>
            </a:lvl2pPr>
            <a:lvl3pPr marL="1142577" indent="-228514" algn="l" defTabSz="914061" rtl="0" eaLnBrk="1" latinLnBrk="0" hangingPunct="1">
              <a:spcBef>
                <a:spcPct val="20000"/>
              </a:spcBef>
              <a:buFont typeface="Arial" pitchFamily="34" charset="0"/>
              <a:buChar char="•"/>
              <a:defRPr sz="2400" kern="1200">
                <a:solidFill>
                  <a:schemeClr val="tx1"/>
                </a:solidFill>
                <a:latin typeface="Lucida Sans" pitchFamily="34" charset="0"/>
                <a:ea typeface="+mn-ea"/>
                <a:cs typeface="+mn-cs"/>
              </a:defRPr>
            </a:lvl3pPr>
            <a:lvl4pPr marL="1599606" indent="-228514" algn="l" defTabSz="914061" rtl="0" eaLnBrk="1" latinLnBrk="0" hangingPunct="1">
              <a:spcBef>
                <a:spcPct val="20000"/>
              </a:spcBef>
              <a:buFont typeface="Arial" pitchFamily="34" charset="0"/>
              <a:buChar char="–"/>
              <a:defRPr sz="2000" kern="1200">
                <a:solidFill>
                  <a:schemeClr val="tx1"/>
                </a:solidFill>
                <a:latin typeface="Lucida Sans" pitchFamily="34" charset="0"/>
                <a:ea typeface="+mn-ea"/>
                <a:cs typeface="+mn-cs"/>
              </a:defRPr>
            </a:lvl4pPr>
            <a:lvl5pPr marL="2056637" indent="-228514" algn="l" defTabSz="914061" rtl="0" eaLnBrk="1" latinLnBrk="0" hangingPunct="1">
              <a:spcBef>
                <a:spcPct val="20000"/>
              </a:spcBef>
              <a:buFont typeface="Arial" pitchFamily="34" charset="0"/>
              <a:buChar char="»"/>
              <a:defRPr sz="2000" kern="1200">
                <a:solidFill>
                  <a:schemeClr val="tx1"/>
                </a:solidFill>
                <a:latin typeface="Lucida Sans" pitchFamily="34" charset="0"/>
                <a:ea typeface="+mn-ea"/>
                <a:cs typeface="+mn-cs"/>
              </a:defRPr>
            </a:lvl5pPr>
            <a:lvl6pPr marL="2513667"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69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28"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759" indent="-228514" algn="l" defTabSz="9140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3" name="TextBox 2">
            <a:extLst>
              <a:ext uri="{FF2B5EF4-FFF2-40B4-BE49-F238E27FC236}">
                <a16:creationId xmlns:a16="http://schemas.microsoft.com/office/drawing/2014/main" id="{672C1ABF-DE82-034B-B805-D157A36D7DDF}"/>
              </a:ext>
            </a:extLst>
          </p:cNvPr>
          <p:cNvSpPr txBox="1"/>
          <p:nvPr/>
        </p:nvSpPr>
        <p:spPr>
          <a:xfrm>
            <a:off x="250825" y="1095946"/>
            <a:ext cx="8677275" cy="3077766"/>
          </a:xfrm>
          <a:prstGeom prst="rect">
            <a:avLst/>
          </a:prstGeom>
          <a:noFill/>
        </p:spPr>
        <p:txBody>
          <a:bodyPr wrap="square" lIns="91440" tIns="45720" rIns="91440" bIns="45720" rtlCol="0" anchor="t">
            <a:spAutoFit/>
          </a:bodyPr>
          <a:lstStyle/>
          <a:p>
            <a:pPr marL="36000" indent="-285750">
              <a:buFont typeface="Arial" panose="020B0604020202020204" pitchFamily="34" charset="0"/>
              <a:buChar char="•"/>
            </a:pPr>
            <a:r>
              <a:rPr lang="hu-HU" sz="2200" dirty="0">
                <a:solidFill>
                  <a:srgbClr val="355923"/>
                </a:solidFill>
                <a:latin typeface="Avenir Book" panose="02000503020000020003" pitchFamily="2" charset="0"/>
              </a:rPr>
              <a:t>A játékos tanulással tanult dolgok berögzülnek. </a:t>
            </a:r>
            <a:r>
              <a:rPr lang="en-US" sz="2200" dirty="0">
                <a:solidFill>
                  <a:srgbClr val="355923"/>
                </a:solidFill>
                <a:latin typeface="Avenir Book" panose="02000503020000020003" pitchFamily="2" charset="0"/>
              </a:rPr>
              <a:t>– </a:t>
            </a:r>
            <a:r>
              <a:rPr lang="hu-HU" sz="2200" dirty="0">
                <a:solidFill>
                  <a:srgbClr val="355923"/>
                </a:solidFill>
                <a:latin typeface="Avenir Book" panose="02000503020000020003" pitchFamily="2" charset="0"/>
              </a:rPr>
              <a:t>a játék a gyerekek tanulásának természetes formája</a:t>
            </a:r>
            <a:r>
              <a:rPr lang="en-US" sz="2200" dirty="0">
                <a:solidFill>
                  <a:srgbClr val="355923"/>
                </a:solidFill>
                <a:latin typeface="Avenir Book" panose="02000503020000020003" pitchFamily="2" charset="0"/>
              </a:rPr>
              <a:t> </a:t>
            </a:r>
          </a:p>
          <a:p>
            <a:pPr marL="36000" indent="-285750">
              <a:buFont typeface="Arial" panose="020B0604020202020204" pitchFamily="34" charset="0"/>
              <a:buChar char="•"/>
            </a:pPr>
            <a:r>
              <a:rPr lang="hu-HU" sz="2200" dirty="0">
                <a:solidFill>
                  <a:srgbClr val="355923"/>
                </a:solidFill>
                <a:latin typeface="Avenir Book" panose="02000503020000020003" pitchFamily="2" charset="0"/>
              </a:rPr>
              <a:t>A gyerekek másképpen reagálnak és kapcsolódnak a játékos tanulás, mint a felnőttek által megszokott tanulási formák esetében</a:t>
            </a:r>
            <a:endParaRPr lang="en-US" sz="2200" dirty="0">
              <a:solidFill>
                <a:srgbClr val="355923"/>
              </a:solidFill>
              <a:latin typeface="Avenir Book" panose="02000503020000020003" pitchFamily="2" charset="0"/>
            </a:endParaRPr>
          </a:p>
          <a:p>
            <a:pPr marL="36000" indent="-285750">
              <a:buFont typeface="Arial" panose="020B0604020202020204" pitchFamily="34" charset="0"/>
              <a:buChar char="•"/>
            </a:pPr>
            <a:r>
              <a:rPr lang="en-US" sz="2200" dirty="0">
                <a:solidFill>
                  <a:srgbClr val="355923"/>
                </a:solidFill>
                <a:latin typeface="Avenir Book" panose="02000503020000020003" pitchFamily="2" charset="0"/>
              </a:rPr>
              <a:t>“</a:t>
            </a:r>
            <a:r>
              <a:rPr lang="hu-HU" sz="2200" dirty="0">
                <a:solidFill>
                  <a:srgbClr val="355923"/>
                </a:solidFill>
                <a:latin typeface="Avenir Book" panose="02000503020000020003" pitchFamily="2" charset="0"/>
              </a:rPr>
              <a:t>Nem azért nem játszunk, mert megöregedtünk, azért öregszünk meg, mert nem játszunk!</a:t>
            </a:r>
            <a:r>
              <a:rPr lang="en-US" sz="2200" dirty="0">
                <a:solidFill>
                  <a:srgbClr val="355923"/>
                </a:solidFill>
                <a:latin typeface="Avenir Book" panose="02000503020000020003" pitchFamily="2" charset="0"/>
              </a:rPr>
              <a:t>.” </a:t>
            </a:r>
            <a:r>
              <a:rPr lang="en-US" sz="2200" i="1" dirty="0">
                <a:solidFill>
                  <a:srgbClr val="355923"/>
                </a:solidFill>
                <a:latin typeface="Avenir Book" panose="02000503020000020003" pitchFamily="2" charset="0"/>
              </a:rPr>
              <a:t>George Bernard Shaw – </a:t>
            </a:r>
            <a:r>
              <a:rPr lang="hu-HU" sz="2200" i="1" dirty="0">
                <a:solidFill>
                  <a:srgbClr val="355923"/>
                </a:solidFill>
                <a:latin typeface="Avenir Book" panose="02000503020000020003" pitchFamily="2" charset="0"/>
              </a:rPr>
              <a:t>drámaíró</a:t>
            </a:r>
            <a:endParaRPr lang="en-US" sz="2200" i="1" dirty="0">
              <a:solidFill>
                <a:srgbClr val="355923"/>
              </a:solidFill>
              <a:latin typeface="Avenir Book" panose="02000503020000020003" pitchFamily="2" charset="0"/>
            </a:endParaRPr>
          </a:p>
          <a:p>
            <a:pPr marL="36000" indent="-285750">
              <a:buFont typeface="Arial" panose="020B0604020202020204" pitchFamily="34" charset="0"/>
              <a:buChar char="•"/>
            </a:pPr>
            <a:r>
              <a:rPr lang="en-GB" sz="2200" dirty="0">
                <a:solidFill>
                  <a:srgbClr val="355923"/>
                </a:solidFill>
                <a:latin typeface="Avenir Book" panose="02000503020000020003" pitchFamily="2" charset="0"/>
              </a:rPr>
              <a:t>“…</a:t>
            </a:r>
            <a:r>
              <a:rPr lang="hu-HU" sz="2200" dirty="0">
                <a:solidFill>
                  <a:srgbClr val="355923"/>
                </a:solidFill>
                <a:latin typeface="Avenir Book" panose="02000503020000020003" pitchFamily="2" charset="0"/>
              </a:rPr>
              <a:t>a logikai és asszociációs játékok a teremtő gondolatok alappillérei</a:t>
            </a:r>
            <a:r>
              <a:rPr lang="en-GB" sz="2200" dirty="0">
                <a:solidFill>
                  <a:srgbClr val="355923"/>
                </a:solidFill>
                <a:latin typeface="Avenir Book" panose="02000503020000020003" pitchFamily="2" charset="0"/>
              </a:rPr>
              <a:t>.” </a:t>
            </a:r>
            <a:r>
              <a:rPr lang="en-GB" sz="2200" i="1" dirty="0">
                <a:solidFill>
                  <a:srgbClr val="355923"/>
                </a:solidFill>
                <a:latin typeface="Avenir Book" panose="02000503020000020003" pitchFamily="2" charset="0"/>
              </a:rPr>
              <a:t>Albert Einstein. </a:t>
            </a:r>
            <a:endParaRPr lang="en-US" sz="2200" dirty="0">
              <a:solidFill>
                <a:srgbClr val="355923"/>
              </a:solidFill>
              <a:latin typeface="Avenir Book" panose="02000503020000020003" pitchFamily="2" charset="0"/>
            </a:endParaRPr>
          </a:p>
          <a:p>
            <a:endParaRPr lang="en-US" dirty="0">
              <a:solidFill>
                <a:srgbClr val="355923"/>
              </a:solidFill>
              <a:latin typeface="Avenir Book" panose="02000503020000020003" pitchFamily="2" charset="0"/>
            </a:endParaRPr>
          </a:p>
        </p:txBody>
      </p:sp>
      <p:pic>
        <p:nvPicPr>
          <p:cNvPr id="7" name="Picture 6">
            <a:extLst>
              <a:ext uri="{FF2B5EF4-FFF2-40B4-BE49-F238E27FC236}">
                <a16:creationId xmlns:a16="http://schemas.microsoft.com/office/drawing/2014/main" id="{8185CF92-357E-4F62-5003-11F471187D31}"/>
              </a:ext>
            </a:extLst>
          </p:cNvPr>
          <p:cNvPicPr>
            <a:picLocks noChangeAspect="1"/>
          </p:cNvPicPr>
          <p:nvPr/>
        </p:nvPicPr>
        <p:blipFill>
          <a:blip r:embed="rId3"/>
          <a:stretch>
            <a:fillRect/>
          </a:stretch>
        </p:blipFill>
        <p:spPr>
          <a:xfrm>
            <a:off x="2061527" y="4133811"/>
            <a:ext cx="5071188" cy="2126724"/>
          </a:xfrm>
          <a:prstGeom prst="rect">
            <a:avLst/>
          </a:prstGeom>
          <a:effectLst>
            <a:softEdge rad="139700"/>
          </a:effectLst>
        </p:spPr>
      </p:pic>
    </p:spTree>
    <p:extLst>
      <p:ext uri="{BB962C8B-B14F-4D97-AF65-F5344CB8AC3E}">
        <p14:creationId xmlns:p14="http://schemas.microsoft.com/office/powerpoint/2010/main" val="1611317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B86D0-ABC2-8348-B362-FA88FD3B0702}"/>
              </a:ext>
            </a:extLst>
          </p:cNvPr>
          <p:cNvSpPr>
            <a:spLocks noGrp="1"/>
          </p:cNvSpPr>
          <p:nvPr>
            <p:ph type="title"/>
          </p:nvPr>
        </p:nvSpPr>
        <p:spPr/>
        <p:txBody>
          <a:bodyPr/>
          <a:lstStyle/>
          <a:p>
            <a:r>
              <a:rPr lang="hu-HU" dirty="0">
                <a:solidFill>
                  <a:srgbClr val="355923"/>
                </a:solidFill>
              </a:rPr>
              <a:t>A </a:t>
            </a:r>
            <a:r>
              <a:rPr lang="hu-HU" dirty="0" err="1">
                <a:solidFill>
                  <a:srgbClr val="355923"/>
                </a:solidFill>
              </a:rPr>
              <a:t>Pappus</a:t>
            </a:r>
            <a:r>
              <a:rPr lang="hu-HU" dirty="0">
                <a:solidFill>
                  <a:srgbClr val="355923"/>
                </a:solidFill>
              </a:rPr>
              <a:t> eszköztár</a:t>
            </a:r>
            <a:endParaRPr lang="en-US" dirty="0">
              <a:solidFill>
                <a:srgbClr val="355923"/>
              </a:solidFill>
            </a:endParaRPr>
          </a:p>
        </p:txBody>
      </p:sp>
      <p:pic>
        <p:nvPicPr>
          <p:cNvPr id="12" name="Picture 12" descr="Text&#10;&#10;Description automatically generated">
            <a:extLst>
              <a:ext uri="{FF2B5EF4-FFF2-40B4-BE49-F238E27FC236}">
                <a16:creationId xmlns:a16="http://schemas.microsoft.com/office/drawing/2014/main" id="{B9693A60-69CE-A6A6-F565-0C277A42A5D8}"/>
              </a:ext>
            </a:extLst>
          </p:cNvPr>
          <p:cNvPicPr>
            <a:picLocks noChangeAspect="1"/>
          </p:cNvPicPr>
          <p:nvPr/>
        </p:nvPicPr>
        <p:blipFill>
          <a:blip r:embed="rId3"/>
          <a:stretch>
            <a:fillRect/>
          </a:stretch>
        </p:blipFill>
        <p:spPr>
          <a:xfrm rot="1665359">
            <a:off x="6631075" y="1933769"/>
            <a:ext cx="1974039" cy="2801985"/>
          </a:xfrm>
          <a:prstGeom prst="rect">
            <a:avLst/>
          </a:prstGeom>
        </p:spPr>
      </p:pic>
      <p:pic>
        <p:nvPicPr>
          <p:cNvPr id="13" name="Picture 9" descr="Text&#10;&#10;Description automatically generated">
            <a:extLst>
              <a:ext uri="{FF2B5EF4-FFF2-40B4-BE49-F238E27FC236}">
                <a16:creationId xmlns:a16="http://schemas.microsoft.com/office/drawing/2014/main" id="{6D331851-2F87-41E3-2858-9AE363DFD8C7}"/>
              </a:ext>
            </a:extLst>
          </p:cNvPr>
          <p:cNvPicPr>
            <a:picLocks noChangeAspect="1"/>
          </p:cNvPicPr>
          <p:nvPr/>
        </p:nvPicPr>
        <p:blipFill>
          <a:blip r:embed="rId4"/>
          <a:stretch>
            <a:fillRect/>
          </a:stretch>
        </p:blipFill>
        <p:spPr>
          <a:xfrm rot="21216205">
            <a:off x="250825" y="1119883"/>
            <a:ext cx="3152716" cy="2229884"/>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D18771C4-8AD9-6C64-FAF0-510E380A596D}"/>
              </a:ext>
            </a:extLst>
          </p:cNvPr>
          <p:cNvPicPr>
            <a:picLocks noChangeAspect="1"/>
          </p:cNvPicPr>
          <p:nvPr/>
        </p:nvPicPr>
        <p:blipFill>
          <a:blip r:embed="rId5"/>
          <a:stretch>
            <a:fillRect/>
          </a:stretch>
        </p:blipFill>
        <p:spPr>
          <a:xfrm rot="21129166">
            <a:off x="2583238" y="4135654"/>
            <a:ext cx="1424800" cy="2013797"/>
          </a:xfrm>
          <a:prstGeom prst="rect">
            <a:avLst/>
          </a:prstGeom>
        </p:spPr>
      </p:pic>
      <p:pic>
        <p:nvPicPr>
          <p:cNvPr id="11" name="Picture 8" descr="A picture containing text, book&#10;&#10;Description automatically generated">
            <a:extLst>
              <a:ext uri="{FF2B5EF4-FFF2-40B4-BE49-F238E27FC236}">
                <a16:creationId xmlns:a16="http://schemas.microsoft.com/office/drawing/2014/main" id="{94598BD5-1775-1C5B-E1A1-14E4DF8BB61A}"/>
              </a:ext>
            </a:extLst>
          </p:cNvPr>
          <p:cNvPicPr>
            <a:picLocks noChangeAspect="1"/>
          </p:cNvPicPr>
          <p:nvPr/>
        </p:nvPicPr>
        <p:blipFill>
          <a:blip r:embed="rId6"/>
          <a:stretch>
            <a:fillRect/>
          </a:stretch>
        </p:blipFill>
        <p:spPr>
          <a:xfrm rot="20423259">
            <a:off x="517097" y="3096513"/>
            <a:ext cx="2037838" cy="2882381"/>
          </a:xfrm>
          <a:prstGeom prst="rect">
            <a:avLst/>
          </a:prstGeom>
        </p:spPr>
      </p:pic>
      <p:pic>
        <p:nvPicPr>
          <p:cNvPr id="15" name="Picture 10">
            <a:extLst>
              <a:ext uri="{FF2B5EF4-FFF2-40B4-BE49-F238E27FC236}">
                <a16:creationId xmlns:a16="http://schemas.microsoft.com/office/drawing/2014/main" id="{F0F75029-0AC8-596B-4419-26B307BDFC68}"/>
              </a:ext>
            </a:extLst>
          </p:cNvPr>
          <p:cNvPicPr>
            <a:picLocks noChangeAspect="1"/>
          </p:cNvPicPr>
          <p:nvPr/>
        </p:nvPicPr>
        <p:blipFill>
          <a:blip r:embed="rId7"/>
          <a:stretch>
            <a:fillRect/>
          </a:stretch>
        </p:blipFill>
        <p:spPr>
          <a:xfrm rot="825359">
            <a:off x="5609336" y="1072024"/>
            <a:ext cx="1919123" cy="2714137"/>
          </a:xfrm>
          <a:prstGeom prst="rect">
            <a:avLst/>
          </a:prstGeom>
        </p:spPr>
      </p:pic>
      <p:pic>
        <p:nvPicPr>
          <p:cNvPr id="17" name="Picture 16" descr="Graphical user interface, text&#10;&#10;Description automatically generated">
            <a:extLst>
              <a:ext uri="{FF2B5EF4-FFF2-40B4-BE49-F238E27FC236}">
                <a16:creationId xmlns:a16="http://schemas.microsoft.com/office/drawing/2014/main" id="{7EB0951A-365A-68B5-4685-8960F96E02FD}"/>
              </a:ext>
            </a:extLst>
          </p:cNvPr>
          <p:cNvPicPr>
            <a:picLocks noChangeAspect="1"/>
          </p:cNvPicPr>
          <p:nvPr/>
        </p:nvPicPr>
        <p:blipFill>
          <a:blip r:embed="rId8"/>
          <a:stretch>
            <a:fillRect/>
          </a:stretch>
        </p:blipFill>
        <p:spPr>
          <a:xfrm>
            <a:off x="4426371" y="4231011"/>
            <a:ext cx="2621702" cy="2370135"/>
          </a:xfrm>
          <a:prstGeom prst="rect">
            <a:avLst/>
          </a:prstGeom>
          <a:effectLst>
            <a:outerShdw blurRad="50800" dist="38100" dir="2700000" algn="tl" rotWithShape="0">
              <a:prstClr val="black">
                <a:alpha val="40000"/>
              </a:prstClr>
            </a:outerShdw>
          </a:effectLst>
        </p:spPr>
      </p:pic>
      <p:pic>
        <p:nvPicPr>
          <p:cNvPr id="19" name="Picture 18" descr="Graphical user interface, text, website&#10;&#10;Description automatically generated">
            <a:extLst>
              <a:ext uri="{FF2B5EF4-FFF2-40B4-BE49-F238E27FC236}">
                <a16:creationId xmlns:a16="http://schemas.microsoft.com/office/drawing/2014/main" id="{EB02A0D0-0944-0AD8-B34B-7D59A9D55AA1}"/>
              </a:ext>
            </a:extLst>
          </p:cNvPr>
          <p:cNvPicPr>
            <a:picLocks noChangeAspect="1"/>
          </p:cNvPicPr>
          <p:nvPr/>
        </p:nvPicPr>
        <p:blipFill>
          <a:blip r:embed="rId9"/>
          <a:stretch>
            <a:fillRect/>
          </a:stretch>
        </p:blipFill>
        <p:spPr>
          <a:xfrm rot="278258">
            <a:off x="2223500" y="1479478"/>
            <a:ext cx="3055654" cy="21607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52309081"/>
      </p:ext>
    </p:extLst>
  </p:cSld>
  <p:clrMapOvr>
    <a:masterClrMapping/>
  </p:clrMapOvr>
</p:sld>
</file>

<file path=ppt/theme/theme1.xml><?xml version="1.0" encoding="utf-8"?>
<a:theme xmlns:a="http://schemas.openxmlformats.org/drawingml/2006/main" name="Slide show w Erasm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 LTL Lucida Sans">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DC5B3F80ABD945B5AFF69AA8B777F3" ma:contentTypeVersion="14" ma:contentTypeDescription="Create a new document." ma:contentTypeScope="" ma:versionID="3c81b399446c0ac7d9448eb075e3931e">
  <xsd:schema xmlns:xsd="http://www.w3.org/2001/XMLSchema" xmlns:xs="http://www.w3.org/2001/XMLSchema" xmlns:p="http://schemas.microsoft.com/office/2006/metadata/properties" xmlns:ns3="fe2e9dac-6906-488a-9236-b99661f447f1" xmlns:ns4="f9fcb4a2-15e3-44a6-af8d-3b111fa4b9a9" targetNamespace="http://schemas.microsoft.com/office/2006/metadata/properties" ma:root="true" ma:fieldsID="bb31fec219b9a16a04d8f1ff563ad241" ns3:_="" ns4:_="">
    <xsd:import namespace="fe2e9dac-6906-488a-9236-b99661f447f1"/>
    <xsd:import namespace="f9fcb4a2-15e3-44a6-af8d-3b111fa4b9a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2e9dac-6906-488a-9236-b99661f447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fcb4a2-15e3-44a6-af8d-3b111fa4b9a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AD4DE44-4532-4BD4-BE2B-C6C27DB3CA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2e9dac-6906-488a-9236-b99661f447f1"/>
    <ds:schemaRef ds:uri="f9fcb4a2-15e3-44a6-af8d-3b111fa4b9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D093B5-EDE1-4B37-BBED-0868AD4530EA}">
  <ds:schemaRefs>
    <ds:schemaRef ds:uri="http://schemas.microsoft.com/sharepoint/v3/contenttype/forms"/>
  </ds:schemaRefs>
</ds:datastoreItem>
</file>

<file path=customXml/itemProps3.xml><?xml version="1.0" encoding="utf-8"?>
<ds:datastoreItem xmlns:ds="http://schemas.openxmlformats.org/officeDocument/2006/customXml" ds:itemID="{880698F7-1CDF-498F-8EE7-D74455EF2389}">
  <ds:schemaRef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f9fcb4a2-15e3-44a6-af8d-3b111fa4b9a9"/>
    <ds:schemaRef ds:uri="http://purl.org/dc/elements/1.1/"/>
    <ds:schemaRef ds:uri="http://purl.org/dc/terms/"/>
    <ds:schemaRef ds:uri="http://schemas.microsoft.com/office/infopath/2007/PartnerControls"/>
    <ds:schemaRef ds:uri="fe2e9dac-6906-488a-9236-b99661f447f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Slide show w Erasmus</Template>
  <TotalTime>7755</TotalTime>
  <Words>1350</Words>
  <Application>Microsoft Office PowerPoint</Application>
  <PresentationFormat>Diavetítés a képernyőre (4:3 oldalarány)</PresentationFormat>
  <Paragraphs>67</Paragraphs>
  <Slides>4</Slides>
  <Notes>4</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4</vt:i4>
      </vt:variant>
    </vt:vector>
  </HeadingPairs>
  <TitlesOfParts>
    <vt:vector size="11" baseType="lpstr">
      <vt:lpstr>Arial</vt:lpstr>
      <vt:lpstr>Avenir Book</vt:lpstr>
      <vt:lpstr>Calibri</vt:lpstr>
      <vt:lpstr>Lucida Sans</vt:lpstr>
      <vt:lpstr>Open Sans</vt:lpstr>
      <vt:lpstr>Poppins SemiBold</vt:lpstr>
      <vt:lpstr>Slide show w Erasmus</vt:lpstr>
      <vt:lpstr>Pappus: játékos készségfejlesztés gyerekeknek és fiataloknak</vt:lpstr>
      <vt:lpstr>Miért a szabadban, miért a növényekkel?</vt:lpstr>
      <vt:lpstr>Miért játékosan?</vt:lpstr>
      <vt:lpstr>A Pappus eszköztár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we mean by Plants?</dc:title>
  <dc:creator>Microsoft Office User</dc:creator>
  <cp:lastModifiedBy>Dóra Vera Halász</cp:lastModifiedBy>
  <cp:revision>293</cp:revision>
  <cp:lastPrinted>2022-05-04T14:00:51Z</cp:lastPrinted>
  <dcterms:created xsi:type="dcterms:W3CDTF">2019-11-22T15:09:59Z</dcterms:created>
  <dcterms:modified xsi:type="dcterms:W3CDTF">2022-07-14T12:56:09Z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0x010100E9DC5B3F80ABD945B5AFF69AA8B777F3</vt:lpwstr>
  </property>
</Properties>
</file>